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s/slide13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1" r:id="rId3"/>
    <p:sldId id="260" r:id="rId4"/>
    <p:sldId id="263" r:id="rId5"/>
    <p:sldId id="264" r:id="rId6"/>
    <p:sldId id="262" r:id="rId7"/>
    <p:sldId id="265" r:id="rId8"/>
    <p:sldId id="266" r:id="rId9"/>
    <p:sldId id="268" r:id="rId10"/>
    <p:sldId id="269" r:id="rId11"/>
    <p:sldId id="267" r:id="rId12"/>
    <p:sldId id="258" r:id="rId13"/>
    <p:sldId id="259" r:id="rId14"/>
    <p:sldId id="257" r:id="rId15"/>
    <p:sldId id="270" r:id="rId16"/>
    <p:sldId id="273" r:id="rId17"/>
    <p:sldId id="277" r:id="rId18"/>
    <p:sldId id="278" r:id="rId19"/>
    <p:sldId id="279" r:id="rId20"/>
    <p:sldId id="280" r:id="rId21"/>
    <p:sldId id="281" r:id="rId22"/>
    <p:sldId id="311" r:id="rId23"/>
    <p:sldId id="313" r:id="rId24"/>
    <p:sldId id="282" r:id="rId25"/>
    <p:sldId id="283" r:id="rId26"/>
    <p:sldId id="284" r:id="rId27"/>
    <p:sldId id="285" r:id="rId28"/>
    <p:sldId id="286" r:id="rId29"/>
    <p:sldId id="287" r:id="rId30"/>
    <p:sldId id="288" r:id="rId31"/>
    <p:sldId id="289"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4" r:id="rId52"/>
    <p:sldId id="315" r:id="rId53"/>
    <p:sldId id="316" r:id="rId54"/>
    <p:sldId id="317" r:id="rId55"/>
    <p:sldId id="318" r:id="rId56"/>
    <p:sldId id="319" r:id="rId57"/>
    <p:sldId id="320" r:id="rId58"/>
    <p:sldId id="321" r:id="rId59"/>
    <p:sldId id="322" r:id="rId60"/>
    <p:sldId id="323" r:id="rId61"/>
    <p:sldId id="324"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50" r:id="rId88"/>
    <p:sldId id="351" r:id="rId89"/>
    <p:sldId id="352" r:id="rId90"/>
    <p:sldId id="353" r:id="rId91"/>
    <p:sldId id="354" r:id="rId92"/>
    <p:sldId id="378" r:id="rId93"/>
    <p:sldId id="356" r:id="rId94"/>
    <p:sldId id="357" r:id="rId95"/>
    <p:sldId id="358" r:id="rId96"/>
    <p:sldId id="359" r:id="rId97"/>
    <p:sldId id="360" r:id="rId98"/>
    <p:sldId id="361" r:id="rId99"/>
    <p:sldId id="362" r:id="rId100"/>
    <p:sldId id="363" r:id="rId101"/>
    <p:sldId id="364" r:id="rId102"/>
    <p:sldId id="365" r:id="rId103"/>
    <p:sldId id="366" r:id="rId104"/>
    <p:sldId id="367" r:id="rId105"/>
    <p:sldId id="368" r:id="rId106"/>
    <p:sldId id="369" r:id="rId107"/>
    <p:sldId id="370" r:id="rId108"/>
    <p:sldId id="372" r:id="rId109"/>
    <p:sldId id="373" r:id="rId110"/>
    <p:sldId id="374" r:id="rId111"/>
    <p:sldId id="375" r:id="rId112"/>
    <p:sldId id="376" r:id="rId113"/>
    <p:sldId id="377" r:id="rId114"/>
    <p:sldId id="379" r:id="rId115"/>
    <p:sldId id="380" r:id="rId116"/>
    <p:sldId id="381" r:id="rId117"/>
    <p:sldId id="382" r:id="rId118"/>
    <p:sldId id="383" r:id="rId119"/>
    <p:sldId id="384" r:id="rId120"/>
    <p:sldId id="385" r:id="rId121"/>
    <p:sldId id="386" r:id="rId122"/>
    <p:sldId id="387" r:id="rId123"/>
    <p:sldId id="388" r:id="rId124"/>
    <p:sldId id="389" r:id="rId125"/>
    <p:sldId id="390" r:id="rId126"/>
    <p:sldId id="391" r:id="rId127"/>
    <p:sldId id="392" r:id="rId128"/>
    <p:sldId id="393" r:id="rId129"/>
    <p:sldId id="394" r:id="rId130"/>
    <p:sldId id="395" r:id="rId131"/>
    <p:sldId id="396" r:id="rId132"/>
    <p:sldId id="397" r:id="rId133"/>
    <p:sldId id="398" r:id="rId134"/>
    <p:sldId id="399" r:id="rId135"/>
    <p:sldId id="400" r:id="rId136"/>
    <p:sldId id="401" r:id="rId137"/>
    <p:sldId id="402" r:id="rId138"/>
    <p:sldId id="405" r:id="rId139"/>
    <p:sldId id="403" r:id="rId140"/>
    <p:sldId id="404" r:id="rId1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08D0D16-513D-4261-83AD-37A15E522FFA}" type="datetimeFigureOut">
              <a:rPr lang="en-GB" smtClean="0"/>
              <a:pPr/>
              <a:t>24/04/2012</a:t>
            </a:fld>
            <a:endParaRPr lang="en-GB"/>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GB"/>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36EE2973-1EFA-40E6-8569-E593490924DC}"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8D0D16-513D-4261-83AD-37A15E522FFA}" type="datetimeFigureOut">
              <a:rPr lang="en-GB" smtClean="0"/>
              <a:pPr/>
              <a:t>24/04/2012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EE2973-1EFA-40E6-8569-E593490924D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8D0D16-513D-4261-83AD-37A15E522FFA}" type="datetimeFigureOut">
              <a:rPr lang="en-GB" smtClean="0"/>
              <a:pPr/>
              <a:t>24/04/2012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EE2973-1EFA-40E6-8569-E593490924D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08D0D16-513D-4261-83AD-37A15E522FFA}" type="datetimeFigureOut">
              <a:rPr lang="en-GB" smtClean="0"/>
              <a:pPr/>
              <a:t>24/04/2012</a:t>
            </a:fld>
            <a:endParaRPr lang="en-GB"/>
          </a:p>
        </p:txBody>
      </p:sp>
      <p:sp>
        <p:nvSpPr>
          <p:cNvPr id="9" name="Slide Number Placeholder 8"/>
          <p:cNvSpPr>
            <a:spLocks noGrp="1"/>
          </p:cNvSpPr>
          <p:nvPr>
            <p:ph type="sldNum" sz="quarter" idx="15"/>
          </p:nvPr>
        </p:nvSpPr>
        <p:spPr/>
        <p:txBody>
          <a:bodyPr rtlCol="0"/>
          <a:lstStyle/>
          <a:p>
            <a:fld id="{36EE2973-1EFA-40E6-8569-E593490924DC}" type="slidenum">
              <a:rPr lang="en-GB" smtClean="0"/>
              <a:pPr/>
              <a:t>‹#›</a:t>
            </a:fld>
            <a:endParaRPr lang="en-GB"/>
          </a:p>
        </p:txBody>
      </p:sp>
      <p:sp>
        <p:nvSpPr>
          <p:cNvPr id="10" name="Footer Placeholder 9"/>
          <p:cNvSpPr>
            <a:spLocks noGrp="1"/>
          </p:cNvSpPr>
          <p:nvPr>
            <p:ph type="ftr" sz="quarter" idx="16"/>
          </p:nvPr>
        </p:nvSpPr>
        <p:spPr/>
        <p:txBody>
          <a:bodyPr rtlCol="0"/>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08D0D16-513D-4261-83AD-37A15E522FFA}" type="datetimeFigureOut">
              <a:rPr lang="en-GB" smtClean="0"/>
              <a:pPr/>
              <a:t>24/04/2012</a:t>
            </a:fld>
            <a:endParaRPr lang="en-GB"/>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GB"/>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36EE2973-1EFA-40E6-8569-E593490924D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08D0D16-513D-4261-83AD-37A15E522FFA}" type="datetimeFigureOut">
              <a:rPr lang="en-GB" smtClean="0"/>
              <a:pPr/>
              <a:t>24/04/2012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EE2973-1EFA-40E6-8569-E593490924DC}" type="slidenum">
              <a:rPr lang="en-GB" smtClean="0"/>
              <a:pPr/>
              <a:t>‹#›</a:t>
            </a:fld>
            <a:endParaRPr lang="en-GB"/>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08D0D16-513D-4261-83AD-37A15E522FFA}" type="datetimeFigureOut">
              <a:rPr lang="en-GB" smtClean="0"/>
              <a:pPr/>
              <a:t>24/04/2012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EE2973-1EFA-40E6-8569-E593490924DC}" type="slidenum">
              <a:rPr lang="en-GB" smtClean="0"/>
              <a:pPr/>
              <a:t>‹#›</a:t>
            </a:fld>
            <a:endParaRPr lang="en-GB"/>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08D0D16-513D-4261-83AD-37A15E522FFA}" type="datetimeFigureOut">
              <a:rPr lang="en-GB" smtClean="0"/>
              <a:pPr/>
              <a:t>24/04/2012</a:t>
            </a:fld>
            <a:endParaRPr lang="en-GB"/>
          </a:p>
        </p:txBody>
      </p:sp>
      <p:sp>
        <p:nvSpPr>
          <p:cNvPr id="7" name="Slide Number Placeholder 6"/>
          <p:cNvSpPr>
            <a:spLocks noGrp="1"/>
          </p:cNvSpPr>
          <p:nvPr>
            <p:ph type="sldNum" sz="quarter" idx="11"/>
          </p:nvPr>
        </p:nvSpPr>
        <p:spPr/>
        <p:txBody>
          <a:bodyPr rtlCol="0"/>
          <a:lstStyle/>
          <a:p>
            <a:fld id="{36EE2973-1EFA-40E6-8569-E593490924DC}" type="slidenum">
              <a:rPr lang="en-GB" smtClean="0"/>
              <a:pPr/>
              <a:t>‹#›</a:t>
            </a:fld>
            <a:endParaRPr lang="en-GB"/>
          </a:p>
        </p:txBody>
      </p:sp>
      <p:sp>
        <p:nvSpPr>
          <p:cNvPr id="8" name="Footer Placeholder 7"/>
          <p:cNvSpPr>
            <a:spLocks noGrp="1"/>
          </p:cNvSpPr>
          <p:nvPr>
            <p:ph type="ftr" sz="quarter" idx="12"/>
          </p:nvPr>
        </p:nvSpPr>
        <p:spPr/>
        <p:txBody>
          <a:bodyPr rtlCol="0"/>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8D0D16-513D-4261-83AD-37A15E522FFA}" type="datetimeFigureOut">
              <a:rPr lang="en-GB" smtClean="0"/>
              <a:pPr/>
              <a:t>24/04/2012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6EE2973-1EFA-40E6-8569-E593490924D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08D0D16-513D-4261-83AD-37A15E522FFA}" type="datetimeFigureOut">
              <a:rPr lang="en-GB" smtClean="0"/>
              <a:pPr/>
              <a:t>24/04/2012</a:t>
            </a:fld>
            <a:endParaRPr lang="en-GB"/>
          </a:p>
        </p:txBody>
      </p:sp>
      <p:sp>
        <p:nvSpPr>
          <p:cNvPr id="22" name="Slide Number Placeholder 21"/>
          <p:cNvSpPr>
            <a:spLocks noGrp="1"/>
          </p:cNvSpPr>
          <p:nvPr>
            <p:ph type="sldNum" sz="quarter" idx="15"/>
          </p:nvPr>
        </p:nvSpPr>
        <p:spPr/>
        <p:txBody>
          <a:bodyPr rtlCol="0"/>
          <a:lstStyle/>
          <a:p>
            <a:fld id="{36EE2973-1EFA-40E6-8569-E593490924DC}" type="slidenum">
              <a:rPr lang="en-GB" smtClean="0"/>
              <a:pPr/>
              <a:t>‹#›</a:t>
            </a:fld>
            <a:endParaRPr lang="en-GB"/>
          </a:p>
        </p:txBody>
      </p:sp>
      <p:sp>
        <p:nvSpPr>
          <p:cNvPr id="23" name="Footer Placeholder 22"/>
          <p:cNvSpPr>
            <a:spLocks noGrp="1"/>
          </p:cNvSpPr>
          <p:nvPr>
            <p:ph type="ftr" sz="quarter" idx="16"/>
          </p:nvPr>
        </p:nvSpPr>
        <p:spPr/>
        <p:txBody>
          <a:bodyPr rtlCol="0"/>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C08D0D16-513D-4261-83AD-37A15E522FFA}" type="datetimeFigureOut">
              <a:rPr lang="en-GB" smtClean="0"/>
              <a:pPr/>
              <a:t>24/04/2012</a:t>
            </a:fld>
            <a:endParaRPr lang="en-GB"/>
          </a:p>
        </p:txBody>
      </p:sp>
      <p:sp>
        <p:nvSpPr>
          <p:cNvPr id="18" name="Slide Number Placeholder 17"/>
          <p:cNvSpPr>
            <a:spLocks noGrp="1"/>
          </p:cNvSpPr>
          <p:nvPr>
            <p:ph type="sldNum" sz="quarter" idx="11"/>
          </p:nvPr>
        </p:nvSpPr>
        <p:spPr/>
        <p:txBody>
          <a:bodyPr rtlCol="0"/>
          <a:lstStyle/>
          <a:p>
            <a:fld id="{36EE2973-1EFA-40E6-8569-E593490924DC}" type="slidenum">
              <a:rPr lang="en-GB" smtClean="0"/>
              <a:pPr/>
              <a:t>‹#›</a:t>
            </a:fld>
            <a:endParaRPr lang="en-GB"/>
          </a:p>
        </p:txBody>
      </p:sp>
      <p:sp>
        <p:nvSpPr>
          <p:cNvPr id="21" name="Footer Placeholder 20"/>
          <p:cNvSpPr>
            <a:spLocks noGrp="1"/>
          </p:cNvSpPr>
          <p:nvPr>
            <p:ph type="ftr" sz="quarter" idx="12"/>
          </p:nvPr>
        </p:nvSpPr>
        <p:spPr/>
        <p:txBody>
          <a:bodyPr rtlCol="0"/>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08D0D16-513D-4261-83AD-37A15E522FFA}" type="datetimeFigureOut">
              <a:rPr lang="en-GB" smtClean="0"/>
              <a:pPr/>
              <a:t>24/04/2012</a:t>
            </a:fld>
            <a:endParaRPr lang="en-GB"/>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GB"/>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6EE2973-1EFA-40E6-8569-E593490924D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misterking.co.uk/?tag=romeo-and-juliet" TargetMode="External"/><Relationship Id="rId2" Type="http://schemas.openxmlformats.org/officeDocument/2006/relationships/hyperlink" Target="http://www.englishbiz.co.uk/mainguides/shakespeare.html" TargetMode="Externa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Transcendence_(philosophy)" TargetMode="External"/><Relationship Id="rId2" Type="http://schemas.openxmlformats.org/officeDocument/2006/relationships/hyperlink" Target="http://en.wikipedia.org/wiki/Disciplin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Romeo &amp; Juliet	</a:t>
            </a:r>
            <a:endParaRPr lang="en-GB" dirty="0"/>
          </a:p>
        </p:txBody>
      </p:sp>
      <p:sp>
        <p:nvSpPr>
          <p:cNvPr id="3" name="Subtitle 2"/>
          <p:cNvSpPr>
            <a:spLocks noGrp="1"/>
          </p:cNvSpPr>
          <p:nvPr>
            <p:ph type="subTitle" idx="1"/>
          </p:nvPr>
        </p:nvSpPr>
        <p:spPr/>
        <p:txBody>
          <a:bodyPr/>
          <a:lstStyle/>
          <a:p>
            <a:r>
              <a:rPr lang="en-GB" dirty="0" smtClean="0"/>
              <a:t>Higher </a:t>
            </a:r>
            <a:endParaRPr lang="en-GB" dirty="0"/>
          </a:p>
        </p:txBody>
      </p:sp>
      <p:pic>
        <p:nvPicPr>
          <p:cNvPr id="1026" name="Picture 2" descr="C:\Documents and Settings\barnardz-s\Local Settings\Temporary Internet Files\Content.IE5\GDNW0OIR\MC900104164[1].wmf"/>
          <p:cNvPicPr>
            <a:picLocks noChangeAspect="1" noChangeArrowheads="1"/>
          </p:cNvPicPr>
          <p:nvPr/>
        </p:nvPicPr>
        <p:blipFill>
          <a:blip r:embed="rId2" cstate="print"/>
          <a:srcRect/>
          <a:stretch>
            <a:fillRect/>
          </a:stretch>
        </p:blipFill>
        <p:spPr bwMode="auto">
          <a:xfrm>
            <a:off x="6228184" y="476672"/>
            <a:ext cx="2690594" cy="366650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 1 </a:t>
            </a:r>
            <a:endParaRPr lang="en-GB" dirty="0"/>
          </a:p>
        </p:txBody>
      </p:sp>
      <p:sp>
        <p:nvSpPr>
          <p:cNvPr id="3" name="Content Placeholder 2"/>
          <p:cNvSpPr>
            <a:spLocks noGrp="1"/>
          </p:cNvSpPr>
          <p:nvPr>
            <p:ph sz="quarter" idx="1"/>
          </p:nvPr>
        </p:nvSpPr>
        <p:spPr/>
        <p:txBody>
          <a:bodyPr>
            <a:normAutofit fontScale="85000" lnSpcReduction="20000"/>
          </a:bodyPr>
          <a:lstStyle/>
          <a:p>
            <a:r>
              <a:rPr lang="en-GB" dirty="0" smtClean="0"/>
              <a:t>Romeo sees Juliet and declares: “Did my heart love </a:t>
            </a:r>
            <a:r>
              <a:rPr lang="en-GB" dirty="0" err="1" smtClean="0"/>
              <a:t>til</a:t>
            </a:r>
            <a:r>
              <a:rPr lang="en-GB" dirty="0" smtClean="0"/>
              <a:t> now? forswear it, sight! For I ne’er saw true beauty until this night!” – is this just the new object of his affection or does he view Juliet in a truer, more pure way? The use of light imagery suggests he may love her in more fundamental way .</a:t>
            </a:r>
          </a:p>
          <a:p>
            <a:pPr>
              <a:buNone/>
            </a:pPr>
            <a:endParaRPr lang="en-GB" dirty="0" smtClean="0"/>
          </a:p>
          <a:p>
            <a:r>
              <a:rPr lang="en-GB" dirty="0" smtClean="0"/>
              <a:t>The hand-clasp scene is rightly very famous and shows a physicality missing with Romeo’s relationship with Rosaline. </a:t>
            </a:r>
          </a:p>
          <a:p>
            <a:endParaRPr lang="en-GB" dirty="0" smtClean="0"/>
          </a:p>
          <a:p>
            <a:r>
              <a:rPr lang="en-GB" dirty="0" smtClean="0"/>
              <a:t>The speech is full of religious imagery. R&amp;J are connecting on a spiritual level as well as a physical level. </a:t>
            </a:r>
          </a:p>
          <a:p>
            <a:endParaRPr lang="en-GB" dirty="0" smtClean="0"/>
          </a:p>
          <a:p>
            <a:r>
              <a:rPr lang="en-GB" dirty="0" smtClean="0"/>
              <a:t>The Act ends with a sonnet as it began – the Chorus reiterating that the destinies of the lovers are already cast, and nothing can be done. </a:t>
            </a:r>
          </a:p>
          <a:p>
            <a:pPr>
              <a:buNone/>
            </a:pPr>
            <a:endParaRPr lang="en-GB" dirty="0" smtClean="0"/>
          </a:p>
          <a:p>
            <a:endParaRPr lang="en-GB"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smtClean="0"/>
              <a:t>Act IV, Scene ii - Summary</a:t>
            </a:r>
          </a:p>
        </p:txBody>
      </p:sp>
      <p:sp>
        <p:nvSpPr>
          <p:cNvPr id="11267" name="Rectangle 3"/>
          <p:cNvSpPr>
            <a:spLocks noGrp="1" noChangeArrowheads="1"/>
          </p:cNvSpPr>
          <p:nvPr>
            <p:ph type="body" idx="1"/>
          </p:nvPr>
        </p:nvSpPr>
        <p:spPr/>
        <p:txBody>
          <a:bodyPr>
            <a:normAutofit fontScale="92500" lnSpcReduction="10000"/>
          </a:bodyPr>
          <a:lstStyle/>
          <a:p>
            <a:pPr eaLnBrk="1" hangingPunct="1">
              <a:lnSpc>
                <a:spcPct val="90000"/>
              </a:lnSpc>
            </a:pPr>
            <a:r>
              <a:rPr lang="en-GB" sz="2800" smtClean="0"/>
              <a:t>Juliet returns home where she surprises her parents by sweetly capitulating to the wedding</a:t>
            </a:r>
          </a:p>
          <a:p>
            <a:pPr eaLnBrk="1" hangingPunct="1">
              <a:lnSpc>
                <a:spcPct val="90000"/>
              </a:lnSpc>
            </a:pPr>
            <a:r>
              <a:rPr lang="en-GB" sz="2800" smtClean="0"/>
              <a:t>Capulet is so pleased, that he insists on bringing the wedding </a:t>
            </a:r>
            <a:r>
              <a:rPr lang="en-GB" sz="2800" i="1" smtClean="0"/>
              <a:t>forward</a:t>
            </a:r>
            <a:r>
              <a:rPr lang="en-GB" sz="2800" smtClean="0"/>
              <a:t> by one day (to the Wednesday morning)</a:t>
            </a:r>
          </a:p>
          <a:p>
            <a:pPr eaLnBrk="1" hangingPunct="1">
              <a:lnSpc>
                <a:spcPct val="90000"/>
              </a:lnSpc>
            </a:pPr>
            <a:r>
              <a:rPr lang="en-US" sz="2800" smtClean="0"/>
              <a:t>Lady Capulet protests, saying it does not leave enough time to prepare, but the euphoric Lord Capulet states he will prepare everything</a:t>
            </a:r>
          </a:p>
          <a:p>
            <a:pPr eaLnBrk="1" hangingPunct="1">
              <a:lnSpc>
                <a:spcPct val="90000"/>
              </a:lnSpc>
            </a:pPr>
            <a:r>
              <a:rPr lang="en-US" sz="2800" smtClean="0"/>
              <a:t>Juliet is now to be married the following morning</a:t>
            </a:r>
            <a:endParaRPr lang="en-GB" sz="2800" smtClean="0"/>
          </a:p>
          <a:p>
            <a:pPr eaLnBrk="1" hangingPunct="1">
              <a:lnSpc>
                <a:spcPct val="90000"/>
              </a:lnSpc>
            </a:pPr>
            <a:r>
              <a:rPr lang="en-GB" sz="2800" smtClean="0"/>
              <a:t>This will affect the Friar’s arrangements to let Romeo know of their plans</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smtClean="0"/>
              <a:t>Fate</a:t>
            </a:r>
            <a:endParaRPr lang="en-US" smtClean="0"/>
          </a:p>
        </p:txBody>
      </p:sp>
      <p:sp>
        <p:nvSpPr>
          <p:cNvPr id="12291" name="Rectangle 3"/>
          <p:cNvSpPr>
            <a:spLocks noGrp="1" noChangeArrowheads="1"/>
          </p:cNvSpPr>
          <p:nvPr>
            <p:ph type="body" idx="1"/>
          </p:nvPr>
        </p:nvSpPr>
        <p:spPr/>
        <p:txBody>
          <a:bodyPr/>
          <a:lstStyle/>
          <a:p>
            <a:pPr eaLnBrk="1" hangingPunct="1">
              <a:lnSpc>
                <a:spcPct val="90000"/>
              </a:lnSpc>
            </a:pPr>
            <a:r>
              <a:rPr lang="en-US" sz="2800" smtClean="0"/>
              <a:t>Here, fate twists Juliet’s fortunes once again</a:t>
            </a:r>
          </a:p>
          <a:p>
            <a:pPr eaLnBrk="1" hangingPunct="1">
              <a:lnSpc>
                <a:spcPct val="90000"/>
              </a:lnSpc>
            </a:pPr>
            <a:r>
              <a:rPr lang="en-US" sz="2800" smtClean="0"/>
              <a:t>Capulet, in his impulsive zeal, complicates the Friar’s plan by moving the wedding forward a full day</a:t>
            </a:r>
          </a:p>
          <a:p>
            <a:pPr eaLnBrk="1" hangingPunct="1">
              <a:lnSpc>
                <a:spcPct val="90000"/>
              </a:lnSpc>
            </a:pPr>
            <a:r>
              <a:rPr lang="en-US" sz="2800" smtClean="0"/>
              <a:t>Juliet must take the potion that night and lapse into a suspended state 24 hours sooner than the Friar had anticipated</a:t>
            </a:r>
          </a:p>
          <a:p>
            <a:pPr eaLnBrk="1" hangingPunct="1">
              <a:lnSpc>
                <a:spcPct val="90000"/>
              </a:lnSpc>
            </a:pPr>
            <a:r>
              <a:rPr lang="en-US" sz="2800" smtClean="0"/>
              <a:t>This development reduces the amount of time the Friar will have to notify Romeo in Mantua</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smtClean="0"/>
              <a:t>Juliet - Duplicitous</a:t>
            </a:r>
            <a:endParaRPr lang="en-US" smtClean="0"/>
          </a:p>
        </p:txBody>
      </p:sp>
      <p:sp>
        <p:nvSpPr>
          <p:cNvPr id="13315" name="Rectangle 3"/>
          <p:cNvSpPr>
            <a:spLocks noGrp="1" noChangeArrowheads="1"/>
          </p:cNvSpPr>
          <p:nvPr>
            <p:ph type="body" idx="1"/>
          </p:nvPr>
        </p:nvSpPr>
        <p:spPr>
          <a:xfrm>
            <a:off x="251520" y="1412775"/>
            <a:ext cx="8854380" cy="4968553"/>
          </a:xfrm>
        </p:spPr>
        <p:txBody>
          <a:bodyPr>
            <a:normAutofit/>
          </a:bodyPr>
          <a:lstStyle/>
          <a:p>
            <a:pPr eaLnBrk="1" hangingPunct="1">
              <a:lnSpc>
                <a:spcPct val="80000"/>
              </a:lnSpc>
            </a:pPr>
            <a:r>
              <a:rPr lang="en-US" sz="2800" dirty="0" smtClean="0"/>
              <a:t>Juliet pretends to acquiesce to Capulet’s plan </a:t>
            </a:r>
          </a:p>
          <a:p>
            <a:pPr eaLnBrk="1" hangingPunct="1">
              <a:lnSpc>
                <a:spcPct val="80000"/>
              </a:lnSpc>
            </a:pPr>
            <a:r>
              <a:rPr lang="en-US" sz="2800" dirty="0" smtClean="0"/>
              <a:t>She reveals enthusiasm which is somewhat genuine since she feels hope in the potion</a:t>
            </a:r>
          </a:p>
          <a:p>
            <a:pPr eaLnBrk="1" hangingPunct="1">
              <a:lnSpc>
                <a:spcPct val="80000"/>
              </a:lnSpc>
            </a:pPr>
            <a:r>
              <a:rPr lang="en-GB" sz="2800" dirty="0" smtClean="0"/>
              <a:t>She reveals her ability to pretend and her perception in working out what others want</a:t>
            </a:r>
          </a:p>
          <a:p>
            <a:pPr eaLnBrk="1" hangingPunct="1">
              <a:lnSpc>
                <a:spcPct val="80000"/>
              </a:lnSpc>
            </a:pPr>
            <a:r>
              <a:rPr lang="en-US" sz="2800" dirty="0" smtClean="0"/>
              <a:t>Juliet displays duplicity as she describes her meeting with Paris saying she gave him, </a:t>
            </a:r>
            <a:r>
              <a:rPr lang="en-US" sz="2800" i="1" dirty="0" smtClean="0"/>
              <a:t>“what </a:t>
            </a:r>
            <a:r>
              <a:rPr lang="en-US" sz="2800" i="1" dirty="0" err="1" smtClean="0"/>
              <a:t>becomed</a:t>
            </a:r>
            <a:r>
              <a:rPr lang="en-US" sz="2800" i="1" dirty="0" smtClean="0"/>
              <a:t> love I might / Not stepping o’er the bounds of modesty.”</a:t>
            </a:r>
          </a:p>
          <a:p>
            <a:pPr eaLnBrk="1" hangingPunct="1">
              <a:lnSpc>
                <a:spcPct val="80000"/>
              </a:lnSpc>
            </a:pPr>
            <a:r>
              <a:rPr lang="en-US" sz="2800" dirty="0" smtClean="0"/>
              <a:t>She also pretends to prepare for the wedding while preparing for her presumed death</a:t>
            </a:r>
          </a:p>
          <a:p>
            <a:pPr eaLnBrk="1" hangingPunct="1">
              <a:lnSpc>
                <a:spcPct val="80000"/>
              </a:lnSpc>
            </a:pPr>
            <a:r>
              <a:rPr lang="en-US" sz="2800" dirty="0" smtClean="0"/>
              <a:t>She has emotionally removed herself from those who have betrayed her</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GB" smtClean="0"/>
              <a:t>Lord Capulet</a:t>
            </a:r>
            <a:endParaRPr lang="en-US" smtClean="0"/>
          </a:p>
        </p:txBody>
      </p:sp>
      <p:sp>
        <p:nvSpPr>
          <p:cNvPr id="14339" name="Rectangle 3"/>
          <p:cNvSpPr>
            <a:spLocks noGrp="1" noChangeArrowheads="1"/>
          </p:cNvSpPr>
          <p:nvPr>
            <p:ph type="body" idx="1"/>
          </p:nvPr>
        </p:nvSpPr>
        <p:spPr/>
        <p:txBody>
          <a:bodyPr>
            <a:normAutofit lnSpcReduction="10000"/>
          </a:bodyPr>
          <a:lstStyle/>
          <a:p>
            <a:pPr eaLnBrk="1" hangingPunct="1">
              <a:lnSpc>
                <a:spcPct val="90000"/>
              </a:lnSpc>
            </a:pPr>
            <a:r>
              <a:rPr lang="en-US" sz="2800" smtClean="0"/>
              <a:t>Capulet is characteristically impulsive, rash, and unpredictable</a:t>
            </a:r>
          </a:p>
          <a:p>
            <a:pPr eaLnBrk="1" hangingPunct="1">
              <a:lnSpc>
                <a:spcPct val="90000"/>
              </a:lnSpc>
            </a:pPr>
            <a:r>
              <a:rPr lang="en-US" sz="2800" smtClean="0"/>
              <a:t>His blind enthusiasm leads him to insist that his entire family and staff work through the night to make adequate preparations for the hastened ceremony</a:t>
            </a:r>
          </a:p>
          <a:p>
            <a:pPr eaLnBrk="1" hangingPunct="1">
              <a:lnSpc>
                <a:spcPct val="90000"/>
              </a:lnSpc>
            </a:pPr>
            <a:r>
              <a:rPr lang="en-US" sz="2800" smtClean="0"/>
              <a:t>He shows disrespect for his wife  and Juliet insulting  Juliet by accusing her of “peevish, self-willed harlotry” and he completely dominates his wife, disregarding her desire to delay the wedding and ordering her to Juliet’s room to help the Nurse</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GB" smtClean="0"/>
              <a:t>Act IV, Scene iii - Summary</a:t>
            </a:r>
          </a:p>
        </p:txBody>
      </p:sp>
      <p:sp>
        <p:nvSpPr>
          <p:cNvPr id="15363" name="Rectangle 3"/>
          <p:cNvSpPr>
            <a:spLocks noGrp="1" noChangeArrowheads="1"/>
          </p:cNvSpPr>
          <p:nvPr>
            <p:ph type="body" idx="1"/>
          </p:nvPr>
        </p:nvSpPr>
        <p:spPr/>
        <p:txBody>
          <a:bodyPr/>
          <a:lstStyle/>
          <a:p>
            <a:pPr eaLnBrk="1" hangingPunct="1"/>
            <a:r>
              <a:rPr lang="en-GB" sz="2800" smtClean="0"/>
              <a:t>In her bedchamber, Juliet asks the Nurse to let her spend the night alone</a:t>
            </a:r>
          </a:p>
          <a:p>
            <a:pPr eaLnBrk="1" hangingPunct="1"/>
            <a:r>
              <a:rPr lang="en-GB" sz="2800" smtClean="0"/>
              <a:t>She begins to wonder what will happen to her if she drinks from the vial</a:t>
            </a:r>
          </a:p>
          <a:p>
            <a:pPr eaLnBrk="1" hangingPunct="1"/>
            <a:r>
              <a:rPr lang="en-GB" sz="2800" smtClean="0"/>
              <a:t>She comes up with reason after reason why drinking the sleeping potion may cause her harm – physical or psychological – but drinks it anyway, telling Romeo </a:t>
            </a:r>
            <a:r>
              <a:rPr lang="en-GB" sz="2800" i="1" smtClean="0"/>
              <a:t>‘I drink to thee’</a:t>
            </a:r>
          </a:p>
          <a:p>
            <a:pPr eaLnBrk="1" hangingPunct="1"/>
            <a:endParaRPr lang="en-US" b="1" smtClean="0"/>
          </a:p>
          <a:p>
            <a:pPr eaLnBrk="1" hangingPunct="1"/>
            <a:endParaRPr lang="en-US" b="1" smtClean="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smtClean="0"/>
              <a:t>Juliet – Independence</a:t>
            </a:r>
            <a:endParaRPr lang="en-US" smtClean="0"/>
          </a:p>
        </p:txBody>
      </p:sp>
      <p:sp>
        <p:nvSpPr>
          <p:cNvPr id="16387" name="Rectangle 3"/>
          <p:cNvSpPr>
            <a:spLocks noGrp="1" noChangeArrowheads="1"/>
          </p:cNvSpPr>
          <p:nvPr>
            <p:ph type="body" idx="1"/>
          </p:nvPr>
        </p:nvSpPr>
        <p:spPr/>
        <p:txBody>
          <a:bodyPr>
            <a:normAutofit fontScale="92500" lnSpcReduction="10000"/>
          </a:bodyPr>
          <a:lstStyle/>
          <a:p>
            <a:pPr eaLnBrk="1" hangingPunct="1">
              <a:lnSpc>
                <a:spcPct val="80000"/>
              </a:lnSpc>
            </a:pPr>
            <a:r>
              <a:rPr lang="en-US" sz="2800" smtClean="0"/>
              <a:t>Juliet asserts </a:t>
            </a:r>
            <a:r>
              <a:rPr lang="en-US" sz="2800" b="1" smtClean="0"/>
              <a:t>independence </a:t>
            </a:r>
            <a:r>
              <a:rPr lang="en-US" sz="2800" smtClean="0"/>
              <a:t>by asking Nurse and Lady Capulet to leave her alone</a:t>
            </a:r>
          </a:p>
          <a:p>
            <a:pPr eaLnBrk="1" hangingPunct="1">
              <a:lnSpc>
                <a:spcPct val="80000"/>
              </a:lnSpc>
            </a:pPr>
            <a:r>
              <a:rPr lang="en-US" sz="2800" smtClean="0"/>
              <a:t>She is </a:t>
            </a:r>
            <a:r>
              <a:rPr lang="en-US" sz="2800" b="1" smtClean="0"/>
              <a:t>separating herself</a:t>
            </a:r>
            <a:r>
              <a:rPr lang="en-US" sz="2800" smtClean="0"/>
              <a:t> from her family and takes a step toward her plan to be with Romeo</a:t>
            </a:r>
          </a:p>
          <a:p>
            <a:pPr eaLnBrk="1" hangingPunct="1">
              <a:lnSpc>
                <a:spcPct val="80000"/>
              </a:lnSpc>
            </a:pPr>
            <a:r>
              <a:rPr lang="en-US" sz="2800" smtClean="0"/>
              <a:t>This request marks a </a:t>
            </a:r>
            <a:r>
              <a:rPr lang="en-US" sz="2800" b="1" smtClean="0"/>
              <a:t>turning point</a:t>
            </a:r>
            <a:r>
              <a:rPr lang="en-US" sz="2800" smtClean="0"/>
              <a:t> for Juliet</a:t>
            </a:r>
          </a:p>
          <a:p>
            <a:pPr eaLnBrk="1" hangingPunct="1">
              <a:lnSpc>
                <a:spcPct val="80000"/>
              </a:lnSpc>
            </a:pPr>
            <a:r>
              <a:rPr lang="en-US" sz="2800" smtClean="0"/>
              <a:t>Previously, she </a:t>
            </a:r>
            <a:r>
              <a:rPr lang="en-US" sz="2800" b="1" smtClean="0"/>
              <a:t>refrained from making her own decisions</a:t>
            </a:r>
            <a:r>
              <a:rPr lang="en-US" sz="2800" smtClean="0"/>
              <a:t> (waited for instruction from Romeo when they would wed and depended on Friar to provide a plan)</a:t>
            </a:r>
          </a:p>
          <a:p>
            <a:pPr eaLnBrk="1" hangingPunct="1">
              <a:lnSpc>
                <a:spcPct val="80000"/>
              </a:lnSpc>
            </a:pPr>
            <a:r>
              <a:rPr lang="en-US" sz="2800" smtClean="0"/>
              <a:t>She has grown more </a:t>
            </a:r>
            <a:r>
              <a:rPr lang="en-US" sz="2800" b="1" smtClean="0"/>
              <a:t>mature </a:t>
            </a:r>
            <a:r>
              <a:rPr lang="en-US" sz="2800" smtClean="0"/>
              <a:t>and </a:t>
            </a:r>
            <a:r>
              <a:rPr lang="en-US" sz="2800" b="1" smtClean="0"/>
              <a:t>independent</a:t>
            </a:r>
          </a:p>
          <a:p>
            <a:pPr eaLnBrk="1" hangingPunct="1">
              <a:lnSpc>
                <a:spcPct val="80000"/>
              </a:lnSpc>
            </a:pPr>
            <a:r>
              <a:rPr lang="en-US" sz="2800" smtClean="0"/>
              <a:t>Places dagger by her side showing </a:t>
            </a:r>
            <a:r>
              <a:rPr lang="en-US" sz="2800" b="1" smtClean="0"/>
              <a:t>her decision</a:t>
            </a:r>
            <a:r>
              <a:rPr lang="en-US" sz="2800" smtClean="0"/>
              <a:t> to die if she can’t be with Romeo</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smtClean="0"/>
              <a:t>Juliet - Strength</a:t>
            </a:r>
            <a:endParaRPr lang="en-US" smtClean="0"/>
          </a:p>
        </p:txBody>
      </p:sp>
      <p:sp>
        <p:nvSpPr>
          <p:cNvPr id="17411" name="Rectangle 3"/>
          <p:cNvSpPr>
            <a:spLocks noGrp="1" noChangeArrowheads="1"/>
          </p:cNvSpPr>
          <p:nvPr>
            <p:ph type="body" idx="1"/>
          </p:nvPr>
        </p:nvSpPr>
        <p:spPr/>
        <p:txBody>
          <a:bodyPr>
            <a:normAutofit fontScale="92500"/>
          </a:bodyPr>
          <a:lstStyle/>
          <a:p>
            <a:pPr eaLnBrk="1" hangingPunct="1">
              <a:lnSpc>
                <a:spcPct val="80000"/>
              </a:lnSpc>
            </a:pPr>
            <a:r>
              <a:rPr lang="en-US" sz="2800" smtClean="0"/>
              <a:t>When Juliet is left alone, she is struck by the </a:t>
            </a:r>
            <a:r>
              <a:rPr lang="en-US" sz="2800" b="1" smtClean="0"/>
              <a:t>horror</a:t>
            </a:r>
            <a:r>
              <a:rPr lang="en-US" sz="2800" smtClean="0"/>
              <a:t> of her situation</a:t>
            </a:r>
          </a:p>
          <a:p>
            <a:pPr eaLnBrk="1" hangingPunct="1">
              <a:lnSpc>
                <a:spcPct val="80000"/>
              </a:lnSpc>
            </a:pPr>
            <a:r>
              <a:rPr lang="en-US" sz="2800" smtClean="0"/>
              <a:t>She imagines </a:t>
            </a:r>
            <a:r>
              <a:rPr lang="en-US" sz="2800" b="1" smtClean="0"/>
              <a:t>gruesome, nightmarish</a:t>
            </a:r>
            <a:r>
              <a:rPr lang="en-US" sz="2800" smtClean="0"/>
              <a:t> horrors of 13-year-old facing her own mortality: being buried alive in the airless tomb and facing Tybalt’s corpse: </a:t>
            </a:r>
            <a:r>
              <a:rPr lang="en-US" sz="2800" i="1" smtClean="0"/>
              <a:t>“festering in his shroud.” </a:t>
            </a:r>
          </a:p>
          <a:p>
            <a:pPr eaLnBrk="1" hangingPunct="1">
              <a:lnSpc>
                <a:spcPct val="80000"/>
              </a:lnSpc>
            </a:pPr>
            <a:r>
              <a:rPr lang="en-US" sz="2800" smtClean="0"/>
              <a:t>She is tempted to call for Nurse, but realises she must act </a:t>
            </a:r>
            <a:r>
              <a:rPr lang="en-US" sz="2800" b="1" smtClean="0"/>
              <a:t>independently</a:t>
            </a:r>
          </a:p>
          <a:p>
            <a:pPr eaLnBrk="1" hangingPunct="1">
              <a:lnSpc>
                <a:spcPct val="80000"/>
              </a:lnSpc>
            </a:pPr>
            <a:r>
              <a:rPr lang="en-US" sz="2800" smtClean="0"/>
              <a:t>She displays </a:t>
            </a:r>
            <a:r>
              <a:rPr lang="en-US" sz="2800" b="1" smtClean="0"/>
              <a:t>courage</a:t>
            </a:r>
            <a:r>
              <a:rPr lang="en-US" sz="2800" smtClean="0"/>
              <a:t> as she defies her parents and fate itself ad is prepared to die</a:t>
            </a:r>
          </a:p>
          <a:p>
            <a:pPr eaLnBrk="1" hangingPunct="1">
              <a:lnSpc>
                <a:spcPct val="80000"/>
              </a:lnSpc>
            </a:pPr>
            <a:r>
              <a:rPr lang="en-US" sz="2800" smtClean="0"/>
              <a:t>She accepts she must trust the Friar’s potion, and has strength in her ultimate </a:t>
            </a:r>
            <a:r>
              <a:rPr lang="en-US" sz="2800" b="1" smtClean="0"/>
              <a:t>faith</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GB" smtClean="0"/>
              <a:t>Foreshadowing</a:t>
            </a:r>
          </a:p>
        </p:txBody>
      </p:sp>
      <p:sp>
        <p:nvSpPr>
          <p:cNvPr id="18435" name="Rectangle 3"/>
          <p:cNvSpPr>
            <a:spLocks noGrp="1" noChangeArrowheads="1"/>
          </p:cNvSpPr>
          <p:nvPr>
            <p:ph type="body" idx="1"/>
          </p:nvPr>
        </p:nvSpPr>
        <p:spPr/>
        <p:txBody>
          <a:bodyPr/>
          <a:lstStyle/>
          <a:p>
            <a:pPr eaLnBrk="1" hangingPunct="1"/>
            <a:r>
              <a:rPr lang="en-GB" smtClean="0"/>
              <a:t>Both the knife, and the poison, hint at the lovers’ actual deaths</a:t>
            </a:r>
          </a:p>
          <a:p>
            <a:pPr eaLnBrk="1" hangingPunct="1"/>
            <a:r>
              <a:rPr lang="en-GB" smtClean="0"/>
              <a:t>Just as Juliet drinks “poison”, Romeo will eventually procure poison from an apothecary and kill himself that way</a:t>
            </a:r>
          </a:p>
          <a:p>
            <a:pPr eaLnBrk="1" hangingPunct="1"/>
            <a:r>
              <a:rPr lang="en-GB" smtClean="0"/>
              <a:t>Juliet will use the knife on herself</a:t>
            </a:r>
          </a:p>
          <a:p>
            <a:pPr eaLnBrk="1" hangingPunct="1"/>
            <a:endParaRPr lang="en-GB" smtClean="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GB" smtClean="0"/>
              <a:t>Act IV, Scene iv - Summary</a:t>
            </a:r>
          </a:p>
        </p:txBody>
      </p:sp>
      <p:sp>
        <p:nvSpPr>
          <p:cNvPr id="20483" name="Rectangle 3"/>
          <p:cNvSpPr>
            <a:spLocks noGrp="1" noChangeArrowheads="1"/>
          </p:cNvSpPr>
          <p:nvPr>
            <p:ph type="body" idx="1"/>
          </p:nvPr>
        </p:nvSpPr>
        <p:spPr/>
        <p:txBody>
          <a:bodyPr/>
          <a:lstStyle/>
          <a:p>
            <a:pPr eaLnBrk="1" hangingPunct="1">
              <a:lnSpc>
                <a:spcPct val="80000"/>
              </a:lnSpc>
            </a:pPr>
            <a:r>
              <a:rPr lang="en-US" smtClean="0"/>
              <a:t>Lord Capulet has not been to bed but has been preparing for the wedding</a:t>
            </a:r>
          </a:p>
          <a:p>
            <a:pPr eaLnBrk="1" hangingPunct="1">
              <a:lnSpc>
                <a:spcPct val="80000"/>
              </a:lnSpc>
            </a:pPr>
            <a:r>
              <a:rPr lang="en-US" smtClean="0"/>
              <a:t>The Capulet household has been alive throughout the night with frenetic wedding preparation activities</a:t>
            </a:r>
          </a:p>
          <a:p>
            <a:pPr eaLnBrk="1" hangingPunct="1">
              <a:lnSpc>
                <a:spcPct val="80000"/>
              </a:lnSpc>
            </a:pPr>
            <a:r>
              <a:rPr lang="en-US" smtClean="0"/>
              <a:t>The day begins to break, and Capulet hears music signaling that Paris is approaching the house</a:t>
            </a:r>
          </a:p>
          <a:p>
            <a:pPr eaLnBrk="1" hangingPunct="1">
              <a:lnSpc>
                <a:spcPct val="80000"/>
              </a:lnSpc>
            </a:pPr>
            <a:r>
              <a:rPr lang="en-US" smtClean="0"/>
              <a:t>He orders the Nurse to awaken Juliet</a:t>
            </a:r>
            <a:endParaRPr lang="en-GB" smtClean="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GB" smtClean="0"/>
              <a:t>Mood</a:t>
            </a:r>
            <a:endParaRPr lang="en-US" smtClean="0"/>
          </a:p>
        </p:txBody>
      </p:sp>
      <p:sp>
        <p:nvSpPr>
          <p:cNvPr id="21507" name="Rectangle 3"/>
          <p:cNvSpPr>
            <a:spLocks noGrp="1" noChangeArrowheads="1"/>
          </p:cNvSpPr>
          <p:nvPr>
            <p:ph type="body" idx="1"/>
          </p:nvPr>
        </p:nvSpPr>
        <p:spPr/>
        <p:txBody>
          <a:bodyPr/>
          <a:lstStyle/>
          <a:p>
            <a:pPr eaLnBrk="1" hangingPunct="1">
              <a:lnSpc>
                <a:spcPct val="80000"/>
              </a:lnSpc>
            </a:pPr>
            <a:r>
              <a:rPr lang="en-GB" sz="2800" smtClean="0"/>
              <a:t>The mood is joyful and excited</a:t>
            </a:r>
            <a:endParaRPr lang="en-US" sz="2800" smtClean="0"/>
          </a:p>
          <a:p>
            <a:pPr eaLnBrk="1" hangingPunct="1">
              <a:lnSpc>
                <a:spcPct val="80000"/>
              </a:lnSpc>
            </a:pPr>
            <a:r>
              <a:rPr lang="en-US" sz="2800" smtClean="0"/>
              <a:t>The Capulet house bustles with activity</a:t>
            </a:r>
          </a:p>
          <a:p>
            <a:pPr eaLnBrk="1" hangingPunct="1">
              <a:lnSpc>
                <a:spcPct val="80000"/>
              </a:lnSpc>
            </a:pPr>
            <a:r>
              <a:rPr lang="en-US" sz="2800" smtClean="0"/>
              <a:t>Banter with the servants is frenetic and excited</a:t>
            </a:r>
          </a:p>
          <a:p>
            <a:pPr eaLnBrk="1" hangingPunct="1">
              <a:lnSpc>
                <a:spcPct val="80000"/>
              </a:lnSpc>
            </a:pPr>
            <a:r>
              <a:rPr lang="en-US" sz="2800" smtClean="0"/>
              <a:t>The atmosphere is electrified with the joyful expectation of the upcoming marriage</a:t>
            </a:r>
          </a:p>
          <a:p>
            <a:pPr eaLnBrk="1" hangingPunct="1">
              <a:lnSpc>
                <a:spcPct val="80000"/>
              </a:lnSpc>
            </a:pPr>
            <a:r>
              <a:rPr lang="en-US" sz="2800" smtClean="0"/>
              <a:t>This provides a striking contrast with the scene upstairs, where the bride lies in bed, apparently dead</a:t>
            </a:r>
          </a:p>
          <a:p>
            <a:pPr eaLnBrk="1" hangingPunct="1">
              <a:lnSpc>
                <a:spcPct val="80000"/>
              </a:lnSpc>
            </a:pPr>
            <a:r>
              <a:rPr lang="en-GB" sz="2800" smtClean="0"/>
              <a:t>This scene relieves the tension from the previous dark scene</a:t>
            </a:r>
            <a:endParaRPr lang="en-US" sz="28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Elements of humour	</a:t>
            </a:r>
            <a:endParaRPr lang="en-GB" dirty="0"/>
          </a:p>
        </p:txBody>
      </p:sp>
      <p:sp>
        <p:nvSpPr>
          <p:cNvPr id="3" name="Content Placeholder 2"/>
          <p:cNvSpPr>
            <a:spLocks noGrp="1"/>
          </p:cNvSpPr>
          <p:nvPr>
            <p:ph sz="quarter" idx="1"/>
          </p:nvPr>
        </p:nvSpPr>
        <p:spPr/>
        <p:txBody>
          <a:bodyPr/>
          <a:lstStyle/>
          <a:p>
            <a:r>
              <a:rPr lang="en-GB" dirty="0" smtClean="0"/>
              <a:t>The Nurse’s bawdy (sexually </a:t>
            </a:r>
            <a:r>
              <a:rPr lang="en-GB" dirty="0" err="1" smtClean="0"/>
              <a:t>vulgur</a:t>
            </a:r>
            <a:r>
              <a:rPr lang="en-GB" dirty="0" smtClean="0"/>
              <a:t>) tale</a:t>
            </a:r>
          </a:p>
          <a:p>
            <a:r>
              <a:rPr lang="en-GB" dirty="0" err="1" smtClean="0"/>
              <a:t>Mercutio’s</a:t>
            </a:r>
            <a:r>
              <a:rPr lang="en-GB" dirty="0" smtClean="0"/>
              <a:t> mocking of Romeo’s dramatic declarations about love. </a:t>
            </a:r>
          </a:p>
          <a:p>
            <a:r>
              <a:rPr lang="en-GB" dirty="0" smtClean="0"/>
              <a:t>The servant being unable to read (the servants offer a comic reality to their masters’ high blown ideals of love and family honour)</a:t>
            </a:r>
          </a:p>
          <a:p>
            <a:endParaRPr lang="en-GB" dirty="0" smtClean="0"/>
          </a:p>
          <a:p>
            <a:endParaRPr lang="en-GB" dirty="0" smtClean="0"/>
          </a:p>
          <a:p>
            <a:endParaRPr lang="en-GB" dirty="0" smtClean="0"/>
          </a:p>
          <a:p>
            <a:endParaRPr lang="en-GB" dirty="0" smtClean="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GB" smtClean="0"/>
              <a:t>Act IV, Scene v - Summary</a:t>
            </a:r>
            <a:endParaRPr lang="en-US" smtClean="0"/>
          </a:p>
        </p:txBody>
      </p:sp>
      <p:sp>
        <p:nvSpPr>
          <p:cNvPr id="22531" name="Rectangle 3"/>
          <p:cNvSpPr>
            <a:spLocks noGrp="1" noChangeArrowheads="1"/>
          </p:cNvSpPr>
          <p:nvPr>
            <p:ph type="body" idx="1"/>
          </p:nvPr>
        </p:nvSpPr>
        <p:spPr/>
        <p:txBody>
          <a:bodyPr>
            <a:normAutofit lnSpcReduction="10000"/>
          </a:bodyPr>
          <a:lstStyle/>
          <a:p>
            <a:pPr eaLnBrk="1" hangingPunct="1">
              <a:lnSpc>
                <a:spcPct val="80000"/>
              </a:lnSpc>
            </a:pPr>
            <a:r>
              <a:rPr lang="en-US" sz="2800" smtClean="0"/>
              <a:t>The Nurse enters Juliet’s room and discovers her seemingly lifeless body on the bed</a:t>
            </a:r>
          </a:p>
          <a:p>
            <a:pPr eaLnBrk="1" hangingPunct="1">
              <a:lnSpc>
                <a:spcPct val="80000"/>
              </a:lnSpc>
            </a:pPr>
            <a:r>
              <a:rPr lang="en-US" sz="2800" smtClean="0"/>
              <a:t>The Nurse believes her to be dead and cries out to the family in desperation</a:t>
            </a:r>
          </a:p>
          <a:p>
            <a:pPr eaLnBrk="1" hangingPunct="1">
              <a:lnSpc>
                <a:spcPct val="80000"/>
              </a:lnSpc>
            </a:pPr>
            <a:r>
              <a:rPr lang="en-US" sz="2800" smtClean="0"/>
              <a:t>They dramatically mourn Juliet’s loss </a:t>
            </a:r>
          </a:p>
          <a:p>
            <a:pPr eaLnBrk="1" hangingPunct="1">
              <a:lnSpc>
                <a:spcPct val="80000"/>
              </a:lnSpc>
            </a:pPr>
            <a:r>
              <a:rPr lang="en-US" sz="2800" smtClean="0"/>
              <a:t>The Friar expresses the belief that Juliet is in heaven and that they are partly to blame </a:t>
            </a:r>
          </a:p>
          <a:p>
            <a:pPr eaLnBrk="1" hangingPunct="1">
              <a:lnSpc>
                <a:spcPct val="80000"/>
              </a:lnSpc>
            </a:pPr>
            <a:r>
              <a:rPr lang="en-US" sz="2800" smtClean="0"/>
              <a:t>He then arranges for Juliet’s body to be taken to the family vault</a:t>
            </a:r>
          </a:p>
          <a:p>
            <a:pPr eaLnBrk="1" hangingPunct="1">
              <a:lnSpc>
                <a:spcPct val="80000"/>
              </a:lnSpc>
            </a:pPr>
            <a:r>
              <a:rPr lang="en-US" sz="2800" smtClean="0"/>
              <a:t>Capulet orders that the wedding preparations be changed to funeral preparations</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GB" smtClean="0"/>
              <a:t>Mood</a:t>
            </a:r>
            <a:endParaRPr lang="en-US" smtClean="0"/>
          </a:p>
        </p:txBody>
      </p:sp>
      <p:sp>
        <p:nvSpPr>
          <p:cNvPr id="23555" name="Rectangle 3"/>
          <p:cNvSpPr>
            <a:spLocks noGrp="1" noChangeArrowheads="1"/>
          </p:cNvSpPr>
          <p:nvPr>
            <p:ph type="body" idx="1"/>
          </p:nvPr>
        </p:nvSpPr>
        <p:spPr/>
        <p:txBody>
          <a:bodyPr/>
          <a:lstStyle/>
          <a:p>
            <a:pPr eaLnBrk="1" hangingPunct="1">
              <a:lnSpc>
                <a:spcPct val="90000"/>
              </a:lnSpc>
            </a:pPr>
            <a:r>
              <a:rPr lang="en-US" smtClean="0"/>
              <a:t>The Nurse opens this with humorous banter </a:t>
            </a:r>
          </a:p>
          <a:p>
            <a:pPr eaLnBrk="1" hangingPunct="1">
              <a:lnSpc>
                <a:spcPct val="90000"/>
              </a:lnSpc>
            </a:pPr>
            <a:r>
              <a:rPr lang="en-US" smtClean="0"/>
              <a:t>However, the mood changes quickly when the Nurse discovers Juliet’s body,</a:t>
            </a:r>
          </a:p>
          <a:p>
            <a:pPr eaLnBrk="1" hangingPunct="1">
              <a:lnSpc>
                <a:spcPct val="90000"/>
              </a:lnSpc>
            </a:pPr>
            <a:r>
              <a:rPr lang="en-US" smtClean="0"/>
              <a:t>The tone of the scene immediately changes from excited anticipation to shocked sorrow creating a sense of shock for the audience</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GB" smtClean="0"/>
              <a:t>The parents</a:t>
            </a:r>
          </a:p>
        </p:txBody>
      </p:sp>
      <p:sp>
        <p:nvSpPr>
          <p:cNvPr id="24579" name="Rectangle 3"/>
          <p:cNvSpPr>
            <a:spLocks noGrp="1" noChangeArrowheads="1"/>
          </p:cNvSpPr>
          <p:nvPr>
            <p:ph type="body" idx="1"/>
          </p:nvPr>
        </p:nvSpPr>
        <p:spPr/>
        <p:txBody>
          <a:bodyPr/>
          <a:lstStyle/>
          <a:p>
            <a:pPr eaLnBrk="1" hangingPunct="1">
              <a:lnSpc>
                <a:spcPct val="80000"/>
              </a:lnSpc>
            </a:pPr>
            <a:r>
              <a:rPr lang="en-GB" sz="2800" smtClean="0"/>
              <a:t>In their mourning for Juliet, they appear as individuals who have suffered a great loss</a:t>
            </a:r>
          </a:p>
          <a:p>
            <a:pPr eaLnBrk="1" hangingPunct="1">
              <a:lnSpc>
                <a:spcPct val="80000"/>
              </a:lnSpc>
            </a:pPr>
            <a:r>
              <a:rPr lang="en-GB" sz="2800" smtClean="0"/>
              <a:t>The audience gains an understanding of how much their hopes for the future had been invested in Juliet</a:t>
            </a:r>
          </a:p>
          <a:p>
            <a:pPr eaLnBrk="1" hangingPunct="1">
              <a:lnSpc>
                <a:spcPct val="80000"/>
              </a:lnSpc>
            </a:pPr>
            <a:r>
              <a:rPr lang="en-GB" sz="2800" smtClean="0"/>
              <a:t>And Paris’ grief seems genuine, rather than just disappointment</a:t>
            </a:r>
          </a:p>
          <a:p>
            <a:pPr eaLnBrk="1" hangingPunct="1">
              <a:lnSpc>
                <a:spcPct val="80000"/>
              </a:lnSpc>
            </a:pPr>
            <a:r>
              <a:rPr lang="en-GB" sz="2800" smtClean="0"/>
              <a:t>However, their griefs are centred on themselves and much of the sadness is shown in repetitive wailing rather than genuine feeling</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GB" smtClean="0"/>
              <a:t>At the end of Act IV</a:t>
            </a:r>
          </a:p>
        </p:txBody>
      </p:sp>
      <p:sp>
        <p:nvSpPr>
          <p:cNvPr id="44035" name="Rectangle 3"/>
          <p:cNvSpPr>
            <a:spLocks noGrp="1" noChangeArrowheads="1"/>
          </p:cNvSpPr>
          <p:nvPr>
            <p:ph type="body" idx="1"/>
          </p:nvPr>
        </p:nvSpPr>
        <p:spPr/>
        <p:txBody>
          <a:bodyPr/>
          <a:lstStyle/>
          <a:p>
            <a:pPr eaLnBrk="1" hangingPunct="1"/>
            <a:r>
              <a:rPr lang="en-GB" sz="2800" smtClean="0"/>
              <a:t>The situation is dire, but there could still be hope IF the Friar’s plan can be made to work</a:t>
            </a:r>
          </a:p>
          <a:p>
            <a:pPr eaLnBrk="1" hangingPunct="1"/>
            <a:r>
              <a:rPr lang="en-GB" sz="2800" smtClean="0"/>
              <a:t>Juliet is apparently dead, and is being taken to the family tomb</a:t>
            </a:r>
          </a:p>
          <a:p>
            <a:pPr eaLnBrk="1" hangingPunct="1"/>
            <a:r>
              <a:rPr lang="en-GB" sz="2800" smtClean="0"/>
              <a:t>The Friar has to send a message to Romeo (earlier than he thought) explaining the situation to him</a:t>
            </a:r>
          </a:p>
          <a:p>
            <a:pPr eaLnBrk="1" hangingPunct="1"/>
            <a:r>
              <a:rPr lang="en-GB" sz="2800" b="1" i="1" smtClean="0"/>
              <a:t>Potential for tragedy?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40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40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40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p:txBody>
          <a:bodyPr/>
          <a:lstStyle/>
          <a:p>
            <a:r>
              <a:rPr lang="en-GB"/>
              <a:t>Romeo and Juliet</a:t>
            </a:r>
          </a:p>
        </p:txBody>
      </p:sp>
      <p:sp>
        <p:nvSpPr>
          <p:cNvPr id="31747" name="Rectangle 3"/>
          <p:cNvSpPr>
            <a:spLocks noGrp="1" noChangeArrowheads="1"/>
          </p:cNvSpPr>
          <p:nvPr>
            <p:ph type="subTitle" idx="1"/>
          </p:nvPr>
        </p:nvSpPr>
        <p:spPr/>
        <p:txBody>
          <a:bodyPr/>
          <a:lstStyle/>
          <a:p>
            <a:r>
              <a:rPr lang="en-GB"/>
              <a:t>Act 5</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a:t>Act V, Scene I - Summary</a:t>
            </a:r>
          </a:p>
        </p:txBody>
      </p:sp>
      <p:sp>
        <p:nvSpPr>
          <p:cNvPr id="32771" name="Rectangle 3"/>
          <p:cNvSpPr>
            <a:spLocks noGrp="1" noChangeArrowheads="1"/>
          </p:cNvSpPr>
          <p:nvPr>
            <p:ph type="body" idx="1"/>
          </p:nvPr>
        </p:nvSpPr>
        <p:spPr>
          <a:xfrm>
            <a:off x="1479550" y="1844675"/>
            <a:ext cx="7626350" cy="4251325"/>
          </a:xfrm>
        </p:spPr>
        <p:txBody>
          <a:bodyPr>
            <a:normAutofit lnSpcReduction="10000"/>
          </a:bodyPr>
          <a:lstStyle/>
          <a:p>
            <a:pPr>
              <a:lnSpc>
                <a:spcPct val="80000"/>
              </a:lnSpc>
            </a:pPr>
            <a:r>
              <a:rPr lang="en-GB" sz="2400"/>
              <a:t>Romeo muses on a pleasant dream he has had in which Juliet brings him back to life with a kiss: </a:t>
            </a:r>
            <a:r>
              <a:rPr lang="en-GB" sz="2400" i="1"/>
              <a:t>‘breathed such life with kisses’</a:t>
            </a:r>
            <a:r>
              <a:rPr lang="en-GB" sz="2400"/>
              <a:t> </a:t>
            </a:r>
          </a:p>
          <a:p>
            <a:pPr>
              <a:lnSpc>
                <a:spcPct val="80000"/>
              </a:lnSpc>
            </a:pPr>
            <a:r>
              <a:rPr lang="en-GB" sz="2400"/>
              <a:t>Romeo mistakenly believes this dream portends good news</a:t>
            </a:r>
          </a:p>
          <a:p>
            <a:pPr>
              <a:lnSpc>
                <a:spcPct val="80000"/>
              </a:lnSpc>
            </a:pPr>
            <a:r>
              <a:rPr lang="en-GB" sz="2400"/>
              <a:t>Romeo’s servant, Balthasar, reports incorrectly that Juliet is dead and that </a:t>
            </a:r>
            <a:r>
              <a:rPr lang="en-GB" sz="2400" i="1"/>
              <a:t>‘her body sleeps in Capel’s monument’</a:t>
            </a:r>
          </a:p>
          <a:p>
            <a:pPr>
              <a:lnSpc>
                <a:spcPct val="80000"/>
              </a:lnSpc>
            </a:pPr>
            <a:r>
              <a:rPr lang="en-GB" sz="2400"/>
              <a:t>Romeo is utterly distraught, determines to take ‘fate’ into his own hands and take his life </a:t>
            </a:r>
          </a:p>
          <a:p>
            <a:pPr>
              <a:lnSpc>
                <a:spcPct val="80000"/>
              </a:lnSpc>
            </a:pPr>
            <a:r>
              <a:rPr lang="en-GB" sz="2400"/>
              <a:t>He offers a poor apothecary a large amount of money to sell him poison illegally</a:t>
            </a:r>
          </a:p>
          <a:p>
            <a:pPr>
              <a:lnSpc>
                <a:spcPct val="80000"/>
              </a:lnSpc>
            </a:pPr>
            <a:r>
              <a:rPr lang="en-GB" sz="2400"/>
              <a:t>The poison will enable Romeo to be reunited with Juliet in death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27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277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277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GB"/>
              <a:t>Techniques:</a:t>
            </a:r>
          </a:p>
        </p:txBody>
      </p:sp>
      <p:sp>
        <p:nvSpPr>
          <p:cNvPr id="62467" name="Rectangle 3"/>
          <p:cNvSpPr>
            <a:spLocks noGrp="1" noChangeArrowheads="1"/>
          </p:cNvSpPr>
          <p:nvPr>
            <p:ph type="body" idx="1"/>
          </p:nvPr>
        </p:nvSpPr>
        <p:spPr/>
        <p:txBody>
          <a:bodyPr/>
          <a:lstStyle/>
          <a:p>
            <a:pPr>
              <a:lnSpc>
                <a:spcPct val="90000"/>
              </a:lnSpc>
            </a:pPr>
            <a:r>
              <a:rPr lang="en-GB" sz="2400" b="1"/>
              <a:t>Contrast:</a:t>
            </a:r>
            <a:r>
              <a:rPr lang="en-GB" sz="2400"/>
              <a:t> The audience expect to find Romeo wallowing in despair due to his banishment, BUT he is in very good humour</a:t>
            </a:r>
          </a:p>
          <a:p>
            <a:pPr>
              <a:lnSpc>
                <a:spcPct val="90000"/>
              </a:lnSpc>
            </a:pPr>
            <a:r>
              <a:rPr lang="en-GB" sz="2400" b="1"/>
              <a:t>Irony:</a:t>
            </a:r>
            <a:r>
              <a:rPr lang="en-GB" sz="2400"/>
              <a:t> He has dreamed that he died and Juliet’s kisses breathed life back into him, but as Mercutio says </a:t>
            </a:r>
            <a:r>
              <a:rPr lang="en-GB" sz="2400" i="1"/>
              <a:t>“Dreamers often lie.” </a:t>
            </a:r>
          </a:p>
          <a:p>
            <a:pPr>
              <a:lnSpc>
                <a:spcPct val="90000"/>
              </a:lnSpc>
            </a:pPr>
            <a:r>
              <a:rPr lang="en-GB" sz="2800" b="1"/>
              <a:t>Foreshadowing</a:t>
            </a:r>
            <a:r>
              <a:rPr lang="en-GB" sz="2800"/>
              <a:t>: she </a:t>
            </a:r>
            <a:r>
              <a:rPr lang="en-GB" sz="2800" i="1"/>
              <a:t>will</a:t>
            </a:r>
            <a:r>
              <a:rPr lang="en-GB" sz="2800"/>
              <a:t> find him dead, and </a:t>
            </a:r>
            <a:r>
              <a:rPr lang="en-GB" sz="2800" i="1"/>
              <a:t>will</a:t>
            </a:r>
            <a:r>
              <a:rPr lang="en-GB" sz="2800"/>
              <a:t> kiss him, BUT won’t revive him!</a:t>
            </a:r>
          </a:p>
          <a:p>
            <a:pPr>
              <a:lnSpc>
                <a:spcPct val="90000"/>
              </a:lnSpc>
            </a:pPr>
            <a:r>
              <a:rPr lang="en-GB" sz="2400"/>
              <a:t>Romeo’s soliloquy is full of </a:t>
            </a:r>
            <a:r>
              <a:rPr lang="en-GB" sz="2400" b="1"/>
              <a:t>dramatic irony</a:t>
            </a:r>
            <a:r>
              <a:rPr lang="en-GB" sz="2400"/>
              <a:t> - the dream anticipates the final scene when Juliet awakes to find Romeo dead and tries to kiss the poison from his lips</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GB"/>
              <a:t>Fate</a:t>
            </a:r>
          </a:p>
        </p:txBody>
      </p:sp>
      <p:sp>
        <p:nvSpPr>
          <p:cNvPr id="61443" name="Rectangle 3"/>
          <p:cNvSpPr>
            <a:spLocks noGrp="1" noChangeArrowheads="1"/>
          </p:cNvSpPr>
          <p:nvPr>
            <p:ph type="body" idx="1"/>
          </p:nvPr>
        </p:nvSpPr>
        <p:spPr/>
        <p:txBody>
          <a:bodyPr/>
          <a:lstStyle/>
          <a:p>
            <a:pPr>
              <a:lnSpc>
                <a:spcPct val="90000"/>
              </a:lnSpc>
            </a:pPr>
            <a:r>
              <a:rPr lang="en-GB" sz="2400" b="1"/>
              <a:t>Tragedy is imminent</a:t>
            </a:r>
            <a:r>
              <a:rPr lang="en-GB" sz="2400"/>
              <a:t> when Balthasar arrives and delivers Romeo news that Juliet’s </a:t>
            </a:r>
            <a:r>
              <a:rPr lang="en-GB" sz="2400" i="1"/>
              <a:t>“body sleeps.”</a:t>
            </a:r>
            <a:r>
              <a:rPr lang="en-GB" sz="2400"/>
              <a:t> </a:t>
            </a:r>
          </a:p>
          <a:p>
            <a:pPr>
              <a:lnSpc>
                <a:spcPct val="90000"/>
              </a:lnSpc>
            </a:pPr>
            <a:r>
              <a:rPr lang="en-GB" sz="2400"/>
              <a:t>Because the </a:t>
            </a:r>
            <a:r>
              <a:rPr lang="en-GB" sz="2400" b="1"/>
              <a:t>Friar’s message did not reach Romeo</a:t>
            </a:r>
            <a:r>
              <a:rPr lang="en-GB" sz="2400"/>
              <a:t>, this incorrect information causes Romeo’s decision to take his life</a:t>
            </a:r>
          </a:p>
          <a:p>
            <a:pPr>
              <a:lnSpc>
                <a:spcPct val="90000"/>
              </a:lnSpc>
            </a:pPr>
            <a:r>
              <a:rPr lang="en-GB" sz="2400"/>
              <a:t>Romeo rages against the </a:t>
            </a:r>
            <a:r>
              <a:rPr lang="en-GB" sz="2400" b="1"/>
              <a:t>malevolent influence</a:t>
            </a:r>
            <a:r>
              <a:rPr lang="en-GB" sz="2400"/>
              <a:t> of fate and in bold defiance cries: </a:t>
            </a:r>
            <a:r>
              <a:rPr lang="en-GB" sz="2400" i="1"/>
              <a:t>‘Then I defy you, stars!’</a:t>
            </a:r>
          </a:p>
          <a:p>
            <a:pPr>
              <a:lnSpc>
                <a:spcPct val="90000"/>
              </a:lnSpc>
            </a:pPr>
            <a:r>
              <a:rPr lang="en-GB" sz="2400"/>
              <a:t>Romeo believes, absolutely, that he and Juliet have been </a:t>
            </a:r>
            <a:r>
              <a:rPr lang="en-GB" sz="2400" b="1"/>
              <a:t>blighted by ‘fate’,</a:t>
            </a:r>
            <a:r>
              <a:rPr lang="en-GB" sz="2400"/>
              <a:t> and now determines </a:t>
            </a:r>
            <a:r>
              <a:rPr lang="en-GB" sz="2400" b="1"/>
              <a:t>to take his own ‘fate’ into his own hands</a:t>
            </a:r>
          </a:p>
          <a:p>
            <a:pPr>
              <a:lnSpc>
                <a:spcPct val="90000"/>
              </a:lnSpc>
            </a:pPr>
            <a:endParaRPr lang="en-GB" sz="240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GB"/>
              <a:t>Romeo and Development</a:t>
            </a:r>
          </a:p>
        </p:txBody>
      </p:sp>
      <p:sp>
        <p:nvSpPr>
          <p:cNvPr id="63491" name="Rectangle 3"/>
          <p:cNvSpPr>
            <a:spLocks noGrp="1" noChangeArrowheads="1"/>
          </p:cNvSpPr>
          <p:nvPr>
            <p:ph type="body" idx="1"/>
          </p:nvPr>
        </p:nvSpPr>
        <p:spPr>
          <a:xfrm>
            <a:off x="395536" y="1340768"/>
            <a:ext cx="7467600" cy="4873752"/>
          </a:xfrm>
        </p:spPr>
        <p:txBody>
          <a:bodyPr>
            <a:normAutofit lnSpcReduction="10000"/>
          </a:bodyPr>
          <a:lstStyle/>
          <a:p>
            <a:pPr>
              <a:lnSpc>
                <a:spcPct val="80000"/>
              </a:lnSpc>
            </a:pPr>
            <a:r>
              <a:rPr lang="en-GB" sz="2400" dirty="0"/>
              <a:t>This moment of defiance marks a change in Romeo’s character</a:t>
            </a:r>
          </a:p>
          <a:p>
            <a:pPr>
              <a:lnSpc>
                <a:spcPct val="80000"/>
              </a:lnSpc>
            </a:pPr>
            <a:r>
              <a:rPr lang="en-GB" sz="2400" dirty="0"/>
              <a:t>From now on he is angry, cynical, and emboldened to defy his fate</a:t>
            </a:r>
          </a:p>
          <a:p>
            <a:pPr>
              <a:lnSpc>
                <a:spcPct val="80000"/>
              </a:lnSpc>
            </a:pPr>
            <a:r>
              <a:rPr lang="en-GB" sz="2400" dirty="0" err="1"/>
              <a:t>Balthasar</a:t>
            </a:r>
            <a:r>
              <a:rPr lang="en-GB" sz="2400" dirty="0"/>
              <a:t> sees Romeo is in shock and notices a physical change his </a:t>
            </a:r>
            <a:r>
              <a:rPr lang="en-GB" sz="2400" i="1" dirty="0"/>
              <a:t>‘looks are pale and wild and do import/some misadventure’</a:t>
            </a:r>
          </a:p>
          <a:p>
            <a:pPr>
              <a:lnSpc>
                <a:spcPct val="80000"/>
              </a:lnSpc>
            </a:pPr>
            <a:r>
              <a:rPr lang="en-GB" sz="2400" dirty="0"/>
              <a:t>His anger and frustration drive him to try to take command over his own life - he decides that if he cannot be with Juliet in life, he will join her in death</a:t>
            </a:r>
          </a:p>
          <a:p>
            <a:pPr>
              <a:lnSpc>
                <a:spcPct val="80000"/>
              </a:lnSpc>
            </a:pPr>
            <a:r>
              <a:rPr lang="en-GB" sz="2400" dirty="0"/>
              <a:t>His resolve to die echoes Juliet’s expression that her last resort is her sanctuary - they have the power to die</a:t>
            </a:r>
          </a:p>
          <a:p>
            <a:pPr>
              <a:lnSpc>
                <a:spcPct val="80000"/>
              </a:lnSpc>
            </a:pPr>
            <a:r>
              <a:rPr lang="en-GB" sz="2400" dirty="0"/>
              <a:t>Once resolved he becomes calmer, more determined.. </a:t>
            </a:r>
            <a:r>
              <a:rPr lang="en-GB" sz="2400" i="1" dirty="0"/>
              <a:t>‘</a:t>
            </a:r>
            <a:r>
              <a:rPr lang="en-GB" sz="2400" i="1" dirty="0" err="1"/>
              <a:t>Tush</a:t>
            </a:r>
            <a:r>
              <a:rPr lang="en-GB" sz="2400" i="1" dirty="0"/>
              <a:t>, thou art deceived/Leave me and do the thing I bid thee do.’</a:t>
            </a:r>
          </a:p>
          <a:p>
            <a:pPr>
              <a:lnSpc>
                <a:spcPct val="80000"/>
              </a:lnSpc>
            </a:pPr>
            <a:endParaRPr lang="en-GB" sz="2400"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a:t>Death and Macabre</a:t>
            </a:r>
          </a:p>
        </p:txBody>
      </p:sp>
      <p:sp>
        <p:nvSpPr>
          <p:cNvPr id="35843" name="Rectangle 3"/>
          <p:cNvSpPr>
            <a:spLocks noGrp="1" noChangeArrowheads="1"/>
          </p:cNvSpPr>
          <p:nvPr>
            <p:ph type="body" idx="1"/>
          </p:nvPr>
        </p:nvSpPr>
        <p:spPr>
          <a:xfrm>
            <a:off x="1479550" y="1844675"/>
            <a:ext cx="7626350" cy="4251325"/>
          </a:xfrm>
        </p:spPr>
        <p:txBody>
          <a:bodyPr>
            <a:normAutofit fontScale="92500" lnSpcReduction="20000"/>
          </a:bodyPr>
          <a:lstStyle/>
          <a:p>
            <a:pPr>
              <a:lnSpc>
                <a:spcPct val="80000"/>
              </a:lnSpc>
            </a:pPr>
            <a:r>
              <a:rPr lang="en-GB" sz="2400"/>
              <a:t>This scene is filled wit darkness and images of death:</a:t>
            </a:r>
          </a:p>
          <a:p>
            <a:pPr>
              <a:lnSpc>
                <a:spcPct val="80000"/>
              </a:lnSpc>
            </a:pPr>
            <a:r>
              <a:rPr lang="en-GB" sz="2400"/>
              <a:t>Apothecary </a:t>
            </a:r>
            <a:r>
              <a:rPr lang="en-GB" sz="2400" b="1"/>
              <a:t>risks his life</a:t>
            </a:r>
            <a:r>
              <a:rPr lang="en-GB" sz="2400"/>
              <a:t> to sell dugs to Romeo:</a:t>
            </a:r>
            <a:r>
              <a:rPr lang="en-GB" sz="2400" i="1"/>
              <a:t>‘such mortal drugs I have. But Mantua’s law/Is death to any he that utters them.’</a:t>
            </a:r>
          </a:p>
          <a:p>
            <a:pPr>
              <a:lnSpc>
                <a:spcPct val="80000"/>
              </a:lnSpc>
            </a:pPr>
            <a:r>
              <a:rPr lang="en-GB" sz="2400"/>
              <a:t>He is starving and poor - image of him is deathly and skeletal: he wears tattered clothes; his face is hung with “overwhelming brows,” and “sharp misery has worn him to his bones” </a:t>
            </a:r>
          </a:p>
          <a:p>
            <a:pPr>
              <a:lnSpc>
                <a:spcPct val="80000"/>
              </a:lnSpc>
            </a:pPr>
            <a:r>
              <a:rPr lang="en-GB" sz="2400"/>
              <a:t>His shop is described as dusty and tomb-like containing deathly images – it is filled with the bodies of dead animals, “skins,” “bladders,” and “old cakes of roses.” </a:t>
            </a:r>
          </a:p>
          <a:p>
            <a:pPr>
              <a:lnSpc>
                <a:spcPct val="80000"/>
              </a:lnSpc>
            </a:pPr>
            <a:r>
              <a:rPr lang="en-GB" sz="2400"/>
              <a:t>Romeo’s offers a meditation on what he feels really poisons </a:t>
            </a:r>
            <a:r>
              <a:rPr lang="en-GB" sz="2400" i="1"/>
              <a:t>‘this loathsome world’ - m</a:t>
            </a:r>
            <a:r>
              <a:rPr lang="en-GB" sz="2400"/>
              <a:t>oney, and worldly things, do much more damage than actual poison</a:t>
            </a:r>
          </a:p>
          <a:p>
            <a:pPr>
              <a:lnSpc>
                <a:spcPct val="80000"/>
              </a:lnSpc>
            </a:pPr>
            <a:r>
              <a:rPr lang="en-GB" sz="2400"/>
              <a:t>He is deeply depressed, cynical and despairing – seeing no hope or good in the world at all</a:t>
            </a:r>
          </a:p>
          <a:p>
            <a:pPr>
              <a:lnSpc>
                <a:spcPct val="80000"/>
              </a:lnSpc>
            </a:pPr>
            <a:endParaRPr lang="en-GB" sz="24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Homework </a:t>
            </a:r>
            <a:endParaRPr lang="en-GB" dirty="0"/>
          </a:p>
        </p:txBody>
      </p:sp>
      <p:sp>
        <p:nvSpPr>
          <p:cNvPr id="3" name="Content Placeholder 2"/>
          <p:cNvSpPr>
            <a:spLocks noGrp="1"/>
          </p:cNvSpPr>
          <p:nvPr>
            <p:ph sz="quarter" idx="1"/>
          </p:nvPr>
        </p:nvSpPr>
        <p:spPr/>
        <p:txBody>
          <a:bodyPr/>
          <a:lstStyle/>
          <a:p>
            <a:r>
              <a:rPr lang="en-US" dirty="0" smtClean="0"/>
              <a:t>Why do we not meet Romeo at the very start of </a:t>
            </a:r>
            <a:r>
              <a:rPr lang="en-US" i="1" dirty="0" smtClean="0"/>
              <a:t>R&amp;J</a:t>
            </a:r>
            <a:r>
              <a:rPr lang="en-US" dirty="0" smtClean="0"/>
              <a:t>, and is there any significance in the language Shakespeare uses when we do meet Romeo?</a:t>
            </a:r>
          </a:p>
          <a:p>
            <a:r>
              <a:rPr lang="en-US" b="1" dirty="0" smtClean="0"/>
              <a:t>At least one side of A4 complete with quotations to support!</a:t>
            </a:r>
            <a:endParaRPr lang="en-US" dirty="0" smtClean="0"/>
          </a:p>
          <a:p>
            <a:r>
              <a:rPr lang="en-US" dirty="0" smtClean="0"/>
              <a:t>Enjoy!</a:t>
            </a:r>
          </a:p>
          <a:p>
            <a:endParaRPr lang="en-GB"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GB"/>
              <a:t>Impetuous Behaviour</a:t>
            </a:r>
          </a:p>
        </p:txBody>
      </p:sp>
      <p:sp>
        <p:nvSpPr>
          <p:cNvPr id="64515" name="Rectangle 3"/>
          <p:cNvSpPr>
            <a:spLocks noGrp="1" noChangeArrowheads="1"/>
          </p:cNvSpPr>
          <p:nvPr>
            <p:ph type="body" idx="1"/>
          </p:nvPr>
        </p:nvSpPr>
        <p:spPr/>
        <p:txBody>
          <a:bodyPr/>
          <a:lstStyle/>
          <a:p>
            <a:pPr>
              <a:lnSpc>
                <a:spcPct val="80000"/>
              </a:lnSpc>
            </a:pPr>
            <a:r>
              <a:rPr lang="en-GB" sz="2400"/>
              <a:t>Haste drives one misfortune to collide with another pushing the action forward toward the tragic conclusion:</a:t>
            </a:r>
          </a:p>
          <a:p>
            <a:pPr>
              <a:lnSpc>
                <a:spcPct val="80000"/>
              </a:lnSpc>
            </a:pPr>
            <a:r>
              <a:rPr lang="en-GB" sz="2400"/>
              <a:t>Romeo’s hasty reaction to Mercutio’s death causes his banishment </a:t>
            </a:r>
          </a:p>
          <a:p>
            <a:pPr>
              <a:lnSpc>
                <a:spcPct val="80000"/>
              </a:lnSpc>
            </a:pPr>
            <a:r>
              <a:rPr lang="en-GB" sz="2400"/>
              <a:t>Capulet’s rash decision to move the wedding day precipitates Romeo missing the message from the Friar</a:t>
            </a:r>
          </a:p>
          <a:p>
            <a:pPr>
              <a:lnSpc>
                <a:spcPct val="80000"/>
              </a:lnSpc>
            </a:pPr>
            <a:r>
              <a:rPr lang="en-GB" sz="2400"/>
              <a:t>Romeo’s haste to consume the poison causes him to die just prior to Juliet’s awakening</a:t>
            </a:r>
          </a:p>
          <a:p>
            <a:pPr>
              <a:lnSpc>
                <a:spcPct val="80000"/>
              </a:lnSpc>
            </a:pPr>
            <a:r>
              <a:rPr lang="en-GB" sz="2400"/>
              <a:t>Haste throughout the play acts as a vehicle for fate to draw characters through a series of unfortunate coincidences that form the intricately intertwined plot of the tragedy itself</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GB"/>
              <a:t>Tragedy – Romeo’s Decision</a:t>
            </a:r>
          </a:p>
        </p:txBody>
      </p:sp>
      <p:sp>
        <p:nvSpPr>
          <p:cNvPr id="66563" name="Rectangle 3"/>
          <p:cNvSpPr>
            <a:spLocks noGrp="1" noChangeArrowheads="1"/>
          </p:cNvSpPr>
          <p:nvPr>
            <p:ph type="body" idx="1"/>
          </p:nvPr>
        </p:nvSpPr>
        <p:spPr/>
        <p:txBody>
          <a:bodyPr/>
          <a:lstStyle/>
          <a:p>
            <a:pPr>
              <a:lnSpc>
                <a:spcPct val="90000"/>
              </a:lnSpc>
            </a:pPr>
            <a:r>
              <a:rPr lang="en-GB"/>
              <a:t>He will thwart the forces that are trying to keep them apart by choosing to die </a:t>
            </a:r>
            <a:r>
              <a:rPr lang="en-GB" i="1"/>
              <a:t>‘I will lie with thee tonight’</a:t>
            </a:r>
            <a:r>
              <a:rPr lang="en-GB"/>
              <a:t> but</a:t>
            </a:r>
          </a:p>
          <a:p>
            <a:pPr>
              <a:lnSpc>
                <a:spcPct val="90000"/>
              </a:lnSpc>
            </a:pPr>
            <a:r>
              <a:rPr lang="en-GB"/>
              <a:t>It is this very attempt to </a:t>
            </a:r>
            <a:r>
              <a:rPr lang="en-GB" i="1"/>
              <a:t>‘defy’</a:t>
            </a:r>
            <a:r>
              <a:rPr lang="en-GB"/>
              <a:t> fate that causes the tragedy</a:t>
            </a:r>
          </a:p>
          <a:p>
            <a:pPr>
              <a:lnSpc>
                <a:spcPct val="90000"/>
              </a:lnSpc>
            </a:pPr>
            <a:r>
              <a:rPr lang="en-GB"/>
              <a:t>In killing himself beside the sleeping Juliet, he directly triggers the double suicide of the lovers</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GB"/>
              <a:t>At the end of this scene</a:t>
            </a:r>
          </a:p>
        </p:txBody>
      </p:sp>
      <p:sp>
        <p:nvSpPr>
          <p:cNvPr id="37891" name="Rectangle 3"/>
          <p:cNvSpPr>
            <a:spLocks noGrp="1" noChangeArrowheads="1"/>
          </p:cNvSpPr>
          <p:nvPr>
            <p:ph type="body" idx="1"/>
          </p:nvPr>
        </p:nvSpPr>
        <p:spPr/>
        <p:txBody>
          <a:bodyPr/>
          <a:lstStyle/>
          <a:p>
            <a:r>
              <a:rPr lang="en-GB"/>
              <a:t>Romeo firmly believes that Juliet is dead and has decided that he will join her</a:t>
            </a:r>
          </a:p>
          <a:p>
            <a:r>
              <a:rPr lang="en-GB"/>
              <a:t>He has procured the means of ending his life</a:t>
            </a:r>
          </a:p>
          <a:p>
            <a:r>
              <a:rPr lang="en-GB"/>
              <a:t>He has no way of finding out the truth about the Friar’s plan as he is now on his way back to Verona</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t>Act V, Scene ii - Summary</a:t>
            </a:r>
          </a:p>
        </p:txBody>
      </p:sp>
      <p:sp>
        <p:nvSpPr>
          <p:cNvPr id="38915" name="Rectangle 3"/>
          <p:cNvSpPr>
            <a:spLocks noGrp="1" noChangeArrowheads="1"/>
          </p:cNvSpPr>
          <p:nvPr>
            <p:ph type="body" idx="1"/>
          </p:nvPr>
        </p:nvSpPr>
        <p:spPr/>
        <p:txBody>
          <a:bodyPr>
            <a:normAutofit lnSpcReduction="10000"/>
          </a:bodyPr>
          <a:lstStyle/>
          <a:p>
            <a:pPr>
              <a:lnSpc>
                <a:spcPct val="80000"/>
              </a:lnSpc>
            </a:pPr>
            <a:r>
              <a:rPr lang="en-GB" sz="2400"/>
              <a:t>In his cell, the Friar speaks with Friar John, and realises that Romeo has not received news of Juliet’s plan </a:t>
            </a:r>
          </a:p>
          <a:p>
            <a:pPr>
              <a:lnSpc>
                <a:spcPct val="80000"/>
              </a:lnSpc>
            </a:pPr>
            <a:r>
              <a:rPr lang="en-GB" sz="2400"/>
              <a:t>Friar John as supposed to deliver the letter to Romeo but was quarantined because of an outbreak of the plague and unable to leave Verona</a:t>
            </a:r>
          </a:p>
          <a:p>
            <a:pPr>
              <a:lnSpc>
                <a:spcPct val="80000"/>
              </a:lnSpc>
            </a:pPr>
            <a:r>
              <a:rPr lang="en-GB" sz="2400"/>
              <a:t>Friar Lawrence becomes upset, realising that Juliet will wake alone in the tomb</a:t>
            </a:r>
          </a:p>
          <a:p>
            <a:pPr>
              <a:lnSpc>
                <a:spcPct val="80000"/>
              </a:lnSpc>
            </a:pPr>
            <a:r>
              <a:rPr lang="en-GB" sz="2400"/>
              <a:t>He then hurries to the Capulet tomb because it is nearly time for Juliet to wake</a:t>
            </a:r>
          </a:p>
          <a:p>
            <a:pPr>
              <a:lnSpc>
                <a:spcPct val="80000"/>
              </a:lnSpc>
            </a:pPr>
            <a:r>
              <a:rPr lang="en-GB" sz="2400"/>
              <a:t>He calls for a crowbar, intending to retrieve her, keep her safe in his cell, and send news again to Mantua</a:t>
            </a:r>
          </a:p>
          <a:p>
            <a:pPr>
              <a:lnSpc>
                <a:spcPct val="80000"/>
              </a:lnSpc>
            </a:pPr>
            <a:r>
              <a:rPr lang="en-GB" sz="2400"/>
              <a:t>He calls Juliet a </a:t>
            </a:r>
            <a:r>
              <a:rPr lang="en-GB" sz="2400" i="1"/>
              <a:t>‘poor living corse, closed in a dead man’s tomb!’</a:t>
            </a:r>
            <a:r>
              <a:rPr lang="en-GB" sz="2400"/>
              <a:t> (foreshadowing)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89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89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89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89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89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89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a:t>Fate</a:t>
            </a:r>
          </a:p>
        </p:txBody>
      </p:sp>
      <p:sp>
        <p:nvSpPr>
          <p:cNvPr id="39939" name="Rectangle 3"/>
          <p:cNvSpPr>
            <a:spLocks noGrp="1" noChangeArrowheads="1"/>
          </p:cNvSpPr>
          <p:nvPr>
            <p:ph type="body" idx="1"/>
          </p:nvPr>
        </p:nvSpPr>
        <p:spPr/>
        <p:txBody>
          <a:bodyPr/>
          <a:lstStyle/>
          <a:p>
            <a:pPr>
              <a:lnSpc>
                <a:spcPct val="80000"/>
              </a:lnSpc>
            </a:pPr>
            <a:r>
              <a:rPr lang="en-GB" sz="2400"/>
              <a:t>Fate has once again altered the course of events in the play</a:t>
            </a:r>
          </a:p>
          <a:p>
            <a:pPr>
              <a:lnSpc>
                <a:spcPct val="80000"/>
              </a:lnSpc>
            </a:pPr>
            <a:r>
              <a:rPr lang="en-GB" sz="2400"/>
              <a:t>In this instance, fate thwarts the Friar’s plan by delaying his letter</a:t>
            </a:r>
          </a:p>
          <a:p>
            <a:pPr>
              <a:lnSpc>
                <a:spcPct val="80000"/>
              </a:lnSpc>
            </a:pPr>
            <a:r>
              <a:rPr lang="en-GB" sz="2400"/>
              <a:t>The Friar cries, “Unhappy fortune!” echoing Romeo’s earlier cry that he became “fortune’s fool.”</a:t>
            </a:r>
          </a:p>
          <a:p>
            <a:pPr>
              <a:lnSpc>
                <a:spcPct val="80000"/>
              </a:lnSpc>
            </a:pPr>
            <a:r>
              <a:rPr lang="en-GB" sz="2400"/>
              <a:t>The series of near misses in these two scenes suggest ‘fate’ at work or are they just bad luck or human error?</a:t>
            </a:r>
          </a:p>
          <a:p>
            <a:pPr>
              <a:lnSpc>
                <a:spcPct val="80000"/>
              </a:lnSpc>
            </a:pPr>
            <a:r>
              <a:rPr lang="en-GB" sz="2400"/>
              <a:t>These two scenes are designed to convey a sense of unavoidable destiny descending on Romeo – who himself feels that he has been thwarted by fate – </a:t>
            </a:r>
            <a:r>
              <a:rPr lang="en-GB" sz="2400" i="1"/>
              <a:t>‘Then I defy you, stars’</a:t>
            </a:r>
          </a:p>
          <a:p>
            <a:pPr>
              <a:lnSpc>
                <a:spcPct val="80000"/>
              </a:lnSpc>
            </a:pPr>
            <a:endParaRPr lang="en-GB" sz="2400" i="1"/>
          </a:p>
          <a:p>
            <a:pPr>
              <a:lnSpc>
                <a:spcPct val="80000"/>
              </a:lnSpc>
              <a:buFont typeface="Wingdings" pitchFamily="2" charset="2"/>
              <a:buNone/>
            </a:pPr>
            <a:endParaRPr lang="en-GB" sz="200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a:t>Act V, Scene iii - Summary</a:t>
            </a:r>
          </a:p>
        </p:txBody>
      </p:sp>
      <p:sp>
        <p:nvSpPr>
          <p:cNvPr id="44035" name="Rectangle 3"/>
          <p:cNvSpPr>
            <a:spLocks noGrp="1" noChangeArrowheads="1"/>
          </p:cNvSpPr>
          <p:nvPr>
            <p:ph type="body" idx="1"/>
          </p:nvPr>
        </p:nvSpPr>
        <p:spPr/>
        <p:txBody>
          <a:bodyPr>
            <a:normAutofit lnSpcReduction="10000"/>
          </a:bodyPr>
          <a:lstStyle/>
          <a:p>
            <a:pPr>
              <a:lnSpc>
                <a:spcPct val="80000"/>
              </a:lnSpc>
            </a:pPr>
            <a:r>
              <a:rPr lang="en-GB" sz="2400"/>
              <a:t>Paris is the scattering flowers on Juliet’s</a:t>
            </a:r>
          </a:p>
          <a:p>
            <a:pPr>
              <a:lnSpc>
                <a:spcPct val="80000"/>
              </a:lnSpc>
            </a:pPr>
            <a:r>
              <a:rPr lang="en-GB" sz="2400"/>
              <a:t>He sees Romeo and is convinced that he has come to defile the Capulet tomb </a:t>
            </a:r>
          </a:p>
          <a:p>
            <a:pPr>
              <a:lnSpc>
                <a:spcPct val="80000"/>
              </a:lnSpc>
            </a:pPr>
            <a:r>
              <a:rPr lang="en-GB" sz="2400"/>
              <a:t>He blames Romeo for Juliet’s death (believes she has died of grief for Tybalt)</a:t>
            </a:r>
          </a:p>
          <a:p>
            <a:pPr>
              <a:lnSpc>
                <a:spcPct val="80000"/>
              </a:lnSpc>
            </a:pPr>
            <a:r>
              <a:rPr lang="en-GB" sz="2400"/>
              <a:t>Romeo breaks into the tomb claiming to retrieve his ring</a:t>
            </a:r>
          </a:p>
          <a:p>
            <a:pPr>
              <a:lnSpc>
                <a:spcPct val="80000"/>
              </a:lnSpc>
            </a:pPr>
            <a:r>
              <a:rPr lang="en-GB" sz="2400"/>
              <a:t>Balthasar, worried about what Romeo will do, also hides </a:t>
            </a:r>
          </a:p>
          <a:p>
            <a:pPr>
              <a:lnSpc>
                <a:spcPct val="80000"/>
              </a:lnSpc>
            </a:pPr>
            <a:r>
              <a:rPr lang="en-GB" sz="2400"/>
              <a:t>Paris confronts Romeo and they fight - Paris dies</a:t>
            </a:r>
          </a:p>
          <a:p>
            <a:pPr>
              <a:lnSpc>
                <a:spcPct val="80000"/>
              </a:lnSpc>
            </a:pPr>
            <a:r>
              <a:rPr lang="en-GB" sz="2400"/>
              <a:t>He begs Romeo to place him in the tomb next to Juliet and Romeo grants his wish</a:t>
            </a:r>
          </a:p>
          <a:p>
            <a:pPr>
              <a:lnSpc>
                <a:spcPct val="80000"/>
              </a:lnSpc>
            </a:pPr>
            <a:r>
              <a:rPr lang="en-GB" sz="2400"/>
              <a:t>Romeo is dazzled by Juliet’s beauty even in death</a:t>
            </a:r>
          </a:p>
          <a:p>
            <a:pPr>
              <a:lnSpc>
                <a:spcPct val="80000"/>
              </a:lnSpc>
            </a:pPr>
            <a:r>
              <a:rPr lang="en-GB" sz="2400"/>
              <a:t>Without hesitation, he kisses her, drinks the poison, and dies at her side</a:t>
            </a:r>
          </a:p>
          <a:p>
            <a:pPr>
              <a:lnSpc>
                <a:spcPct val="80000"/>
              </a:lnSpc>
            </a:pPr>
            <a:r>
              <a:rPr lang="en-GB" sz="2400"/>
              <a:t>The Friar arrives and discovers the dead bodies</a:t>
            </a:r>
          </a:p>
          <a:p>
            <a:pPr>
              <a:lnSpc>
                <a:spcPct val="80000"/>
              </a:lnSpc>
            </a:pPr>
            <a:endParaRPr lang="en-GB" sz="240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GB"/>
              <a:t>Act V, Scene iii - Summary</a:t>
            </a:r>
            <a:endParaRPr lang="en-US"/>
          </a:p>
        </p:txBody>
      </p:sp>
      <p:sp>
        <p:nvSpPr>
          <p:cNvPr id="68611" name="Rectangle 3"/>
          <p:cNvSpPr>
            <a:spLocks noGrp="1" noChangeArrowheads="1"/>
          </p:cNvSpPr>
          <p:nvPr>
            <p:ph type="body" idx="1"/>
          </p:nvPr>
        </p:nvSpPr>
        <p:spPr/>
        <p:txBody>
          <a:bodyPr>
            <a:normAutofit fontScale="92500" lnSpcReduction="10000"/>
          </a:bodyPr>
          <a:lstStyle/>
          <a:p>
            <a:pPr>
              <a:lnSpc>
                <a:spcPct val="80000"/>
              </a:lnSpc>
            </a:pPr>
            <a:r>
              <a:rPr lang="en-GB" sz="2400"/>
              <a:t>Juliet then wakens and finds Romeo and Paris dead</a:t>
            </a:r>
          </a:p>
          <a:p>
            <a:pPr>
              <a:lnSpc>
                <a:spcPct val="80000"/>
              </a:lnSpc>
            </a:pPr>
            <a:r>
              <a:rPr lang="en-GB" sz="2400"/>
              <a:t>The Friar flees, and Juliet is alone </a:t>
            </a:r>
          </a:p>
          <a:p>
            <a:pPr>
              <a:lnSpc>
                <a:spcPct val="80000"/>
              </a:lnSpc>
            </a:pPr>
            <a:r>
              <a:rPr lang="en-GB" sz="2400"/>
              <a:t>She tries to drink poison from Romeo’s vial but finding it empty, fatally stabs herself with Romeo’s dagger</a:t>
            </a:r>
          </a:p>
          <a:p>
            <a:pPr>
              <a:lnSpc>
                <a:spcPct val="80000"/>
              </a:lnSpc>
            </a:pPr>
            <a:r>
              <a:rPr lang="en-GB" sz="2400"/>
              <a:t>The Prince arrives, with the Capulets and Lord Montague</a:t>
            </a:r>
          </a:p>
          <a:p>
            <a:pPr>
              <a:lnSpc>
                <a:spcPct val="80000"/>
              </a:lnSpc>
            </a:pPr>
            <a:r>
              <a:rPr lang="en-GB" sz="2400"/>
              <a:t>Lady Montague has died of grief at Romeo’s banishment.</a:t>
            </a:r>
          </a:p>
          <a:p>
            <a:pPr>
              <a:lnSpc>
                <a:spcPct val="80000"/>
              </a:lnSpc>
            </a:pPr>
            <a:r>
              <a:rPr lang="en-GB" sz="2400"/>
              <a:t>The Friar recounts the events of the past week and offers his life in atonement</a:t>
            </a:r>
          </a:p>
          <a:p>
            <a:pPr>
              <a:lnSpc>
                <a:spcPct val="80000"/>
              </a:lnSpc>
            </a:pPr>
            <a:r>
              <a:rPr lang="en-GB" sz="2400"/>
              <a:t>The Prince instead lays the blame for the deaths on Montague and Capulet for their longstanding quarrel</a:t>
            </a:r>
          </a:p>
          <a:p>
            <a:pPr>
              <a:lnSpc>
                <a:spcPct val="80000"/>
              </a:lnSpc>
            </a:pPr>
            <a:r>
              <a:rPr lang="en-GB" sz="2400"/>
              <a:t>The Prince also blames himself for his leniency and fines Montague and Capulet severely</a:t>
            </a:r>
          </a:p>
          <a:p>
            <a:pPr>
              <a:lnSpc>
                <a:spcPct val="80000"/>
              </a:lnSpc>
            </a:pPr>
            <a:r>
              <a:rPr lang="en-GB" sz="2400"/>
              <a:t>The two families are finally reconciled</a:t>
            </a:r>
            <a:endParaRPr lang="en-US" sz="2400"/>
          </a:p>
          <a:p>
            <a:pPr>
              <a:lnSpc>
                <a:spcPct val="80000"/>
              </a:lnSpc>
            </a:pPr>
            <a:endParaRPr lang="en-GB" sz="2400"/>
          </a:p>
          <a:p>
            <a:pPr>
              <a:lnSpc>
                <a:spcPct val="80000"/>
              </a:lnSpc>
            </a:pPr>
            <a:endParaRPr lang="en-GB" sz="160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GB"/>
              <a:t>Romeo and Aggression</a:t>
            </a:r>
            <a:endParaRPr lang="en-US"/>
          </a:p>
        </p:txBody>
      </p:sp>
      <p:sp>
        <p:nvSpPr>
          <p:cNvPr id="72707" name="Rectangle 3"/>
          <p:cNvSpPr>
            <a:spLocks noGrp="1" noChangeArrowheads="1"/>
          </p:cNvSpPr>
          <p:nvPr>
            <p:ph type="body" idx="1"/>
          </p:nvPr>
        </p:nvSpPr>
        <p:spPr/>
        <p:txBody>
          <a:bodyPr/>
          <a:lstStyle/>
          <a:p>
            <a:pPr>
              <a:lnSpc>
                <a:spcPct val="90000"/>
              </a:lnSpc>
            </a:pPr>
            <a:r>
              <a:rPr lang="en-US" sz="2800"/>
              <a:t>As Romeo charges into the tomb he sheds much of the compassion which had previously dominated his character</a:t>
            </a:r>
          </a:p>
          <a:p>
            <a:pPr>
              <a:lnSpc>
                <a:spcPct val="90000"/>
              </a:lnSpc>
            </a:pPr>
            <a:r>
              <a:rPr lang="en-US" sz="2800"/>
              <a:t>His plans are </a:t>
            </a:r>
            <a:r>
              <a:rPr lang="en-US" sz="2800" i="1"/>
              <a:t>“savage-wild,”</a:t>
            </a:r>
            <a:r>
              <a:rPr lang="en-US" sz="2800"/>
              <a:t> and he vows to tear anyone who attempts to detract him </a:t>
            </a:r>
            <a:r>
              <a:rPr lang="en-US" sz="2800" i="1"/>
              <a:t>“joint by joint”</a:t>
            </a:r>
            <a:r>
              <a:rPr lang="en-US" sz="2800"/>
              <a:t> and to </a:t>
            </a:r>
            <a:r>
              <a:rPr lang="en-US" sz="2800" i="1"/>
              <a:t>“strew this hungry churchyard with thy limbs” </a:t>
            </a:r>
          </a:p>
          <a:p>
            <a:pPr>
              <a:lnSpc>
                <a:spcPct val="90000"/>
              </a:lnSpc>
            </a:pPr>
            <a:r>
              <a:rPr lang="en-US" sz="2800"/>
              <a:t>Romeo has separated himself from his family, from the feud, from Verona, and now from his humanity</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GB"/>
              <a:t>Fate</a:t>
            </a:r>
            <a:endParaRPr lang="en-US"/>
          </a:p>
        </p:txBody>
      </p:sp>
      <p:sp>
        <p:nvSpPr>
          <p:cNvPr id="76803" name="Rectangle 3"/>
          <p:cNvSpPr>
            <a:spLocks noGrp="1" noChangeArrowheads="1"/>
          </p:cNvSpPr>
          <p:nvPr>
            <p:ph type="body" idx="1"/>
          </p:nvPr>
        </p:nvSpPr>
        <p:spPr>
          <a:xfrm>
            <a:off x="539552" y="1844824"/>
            <a:ext cx="7626350" cy="4251325"/>
          </a:xfrm>
        </p:spPr>
        <p:txBody>
          <a:bodyPr>
            <a:normAutofit fontScale="92500" lnSpcReduction="20000"/>
          </a:bodyPr>
          <a:lstStyle/>
          <a:p>
            <a:pPr>
              <a:lnSpc>
                <a:spcPct val="90000"/>
              </a:lnSpc>
            </a:pPr>
            <a:r>
              <a:rPr lang="en-US" sz="2800" dirty="0"/>
              <a:t>Paris’ challenge to Romeo parallels </a:t>
            </a:r>
            <a:r>
              <a:rPr lang="en-US" sz="2800" dirty="0" err="1"/>
              <a:t>Tybalt’s</a:t>
            </a:r>
            <a:r>
              <a:rPr lang="en-US" sz="2800" dirty="0"/>
              <a:t> challenge in Act III, Scene </a:t>
            </a:r>
            <a:r>
              <a:rPr lang="en-US" sz="2800" dirty="0" err="1"/>
              <a:t>i</a:t>
            </a:r>
            <a:endParaRPr lang="en-US" sz="2800" dirty="0"/>
          </a:p>
          <a:p>
            <a:pPr>
              <a:lnSpc>
                <a:spcPct val="90000"/>
              </a:lnSpc>
            </a:pPr>
            <a:r>
              <a:rPr lang="en-US" sz="2800" dirty="0"/>
              <a:t>In both instances, Romeo resists the invitation to fight, but fate conspires to leave him no choice</a:t>
            </a:r>
          </a:p>
          <a:p>
            <a:pPr>
              <a:lnSpc>
                <a:spcPct val="90000"/>
              </a:lnSpc>
            </a:pPr>
            <a:r>
              <a:rPr lang="en-US" sz="2800" dirty="0"/>
              <a:t>Romeo says to Paris, </a:t>
            </a:r>
            <a:r>
              <a:rPr lang="en-US" sz="2800" i="1" dirty="0"/>
              <a:t>“By heaven I love thee better than myself”</a:t>
            </a:r>
            <a:r>
              <a:rPr lang="en-US" sz="2800" dirty="0"/>
              <a:t> and responded similarly to </a:t>
            </a:r>
            <a:r>
              <a:rPr lang="en-US" sz="2800" dirty="0" err="1"/>
              <a:t>Tybalt</a:t>
            </a:r>
            <a:r>
              <a:rPr lang="en-US" sz="2800" dirty="0"/>
              <a:t> </a:t>
            </a:r>
            <a:r>
              <a:rPr lang="en-US" sz="2800" i="1" dirty="0"/>
              <a:t>“But love thee better than thou canst devise.”</a:t>
            </a:r>
            <a:r>
              <a:rPr lang="en-US" sz="2800" dirty="0"/>
              <a:t> </a:t>
            </a:r>
          </a:p>
          <a:p>
            <a:pPr>
              <a:lnSpc>
                <a:spcPct val="90000"/>
              </a:lnSpc>
            </a:pPr>
            <a:r>
              <a:rPr lang="en-GB" sz="2800" dirty="0"/>
              <a:t>The Friar points out to Juliet that: </a:t>
            </a:r>
            <a:r>
              <a:rPr lang="en-GB" sz="2800" i="1" dirty="0"/>
              <a:t>‘A greater power than we can contradict/Hath thwarted our intents’ – </a:t>
            </a:r>
            <a:r>
              <a:rPr lang="en-GB" sz="2800" dirty="0"/>
              <a:t>suggesting heavenly control over these events</a:t>
            </a:r>
          </a:p>
          <a:p>
            <a:pPr>
              <a:lnSpc>
                <a:spcPct val="90000"/>
              </a:lnSpc>
            </a:pPr>
            <a:endParaRPr lang="en-US" sz="2400"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GB"/>
              <a:t>Romeo’s Kindness</a:t>
            </a:r>
            <a:endParaRPr lang="en-US"/>
          </a:p>
        </p:txBody>
      </p:sp>
      <p:sp>
        <p:nvSpPr>
          <p:cNvPr id="77827" name="Rectangle 3"/>
          <p:cNvSpPr>
            <a:spLocks noGrp="1" noChangeArrowheads="1"/>
          </p:cNvSpPr>
          <p:nvPr>
            <p:ph type="body" idx="1"/>
          </p:nvPr>
        </p:nvSpPr>
        <p:spPr/>
        <p:txBody>
          <a:bodyPr/>
          <a:lstStyle/>
          <a:p>
            <a:pPr>
              <a:lnSpc>
                <a:spcPct val="90000"/>
              </a:lnSpc>
            </a:pPr>
            <a:r>
              <a:rPr lang="en-GB" sz="2800"/>
              <a:t>Paris challenges Romeo to fight, and Romeo resists, saying </a:t>
            </a:r>
            <a:r>
              <a:rPr lang="en-GB" sz="2800" i="1"/>
              <a:t>‘I love thee better than myself’</a:t>
            </a:r>
          </a:p>
          <a:p>
            <a:pPr>
              <a:lnSpc>
                <a:spcPct val="90000"/>
              </a:lnSpc>
            </a:pPr>
            <a:r>
              <a:rPr lang="en-GB" sz="2800"/>
              <a:t>He only fights when Paris pushes him towards this </a:t>
            </a:r>
          </a:p>
          <a:p>
            <a:pPr>
              <a:lnSpc>
                <a:spcPct val="90000"/>
              </a:lnSpc>
            </a:pPr>
            <a:r>
              <a:rPr lang="en-GB" sz="2800"/>
              <a:t>Paris asks to be laid to rest with Juliet and Romeo agrees, remembering that Paris </a:t>
            </a:r>
            <a:r>
              <a:rPr lang="en-GB" sz="2800" i="1"/>
              <a:t>‘should have married Juliet’</a:t>
            </a:r>
            <a:r>
              <a:rPr lang="en-GB" sz="2800"/>
              <a:t> that day</a:t>
            </a:r>
          </a:p>
          <a:p>
            <a:pPr>
              <a:lnSpc>
                <a:spcPct val="90000"/>
              </a:lnSpc>
            </a:pPr>
            <a:r>
              <a:rPr lang="en-GB" sz="2800"/>
              <a:t>This reveals his compassionate and generous nature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lstStyle/>
          <a:p>
            <a:r>
              <a:rPr lang="en-GB" dirty="0" smtClean="0"/>
              <a:t>http://higherenglish.wordpress.com/2012/01/</a:t>
            </a:r>
            <a:endParaRPr lang="en-GB"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GB"/>
              <a:t>Light/ Dark</a:t>
            </a:r>
            <a:endParaRPr lang="en-US"/>
          </a:p>
        </p:txBody>
      </p:sp>
      <p:sp>
        <p:nvSpPr>
          <p:cNvPr id="73731" name="Rectangle 3"/>
          <p:cNvSpPr>
            <a:spLocks noGrp="1" noChangeArrowheads="1"/>
          </p:cNvSpPr>
          <p:nvPr>
            <p:ph type="body" idx="1"/>
          </p:nvPr>
        </p:nvSpPr>
        <p:spPr/>
        <p:txBody>
          <a:bodyPr>
            <a:normAutofit lnSpcReduction="10000"/>
          </a:bodyPr>
          <a:lstStyle/>
          <a:p>
            <a:pPr>
              <a:lnSpc>
                <a:spcPct val="90000"/>
              </a:lnSpc>
            </a:pPr>
            <a:r>
              <a:rPr lang="en-US" sz="2800"/>
              <a:t>This last scene takes place in the dark of night</a:t>
            </a:r>
          </a:p>
          <a:p>
            <a:pPr>
              <a:lnSpc>
                <a:spcPct val="90000"/>
              </a:lnSpc>
            </a:pPr>
            <a:r>
              <a:rPr lang="en-US" sz="2800"/>
              <a:t>Romeo and Juliet’s relationship flourished at night, and each provided the other with light</a:t>
            </a:r>
          </a:p>
          <a:p>
            <a:pPr>
              <a:lnSpc>
                <a:spcPct val="90000"/>
              </a:lnSpc>
            </a:pPr>
            <a:r>
              <a:rPr lang="en-US" sz="2800"/>
              <a:t>In this final scene they find each other in darkness again</a:t>
            </a:r>
          </a:p>
          <a:p>
            <a:pPr>
              <a:lnSpc>
                <a:spcPct val="90000"/>
              </a:lnSpc>
            </a:pPr>
            <a:r>
              <a:rPr lang="en-US" sz="2800"/>
              <a:t>Romeo once again uses light imagery to describe Juliet as she acts as a source of light in the darkness of the tomb: </a:t>
            </a:r>
            <a:r>
              <a:rPr lang="en-US" sz="2800" i="1"/>
              <a:t>“her beauty makes / This vault a feasting presence full of light.”</a:t>
            </a:r>
            <a:r>
              <a:rPr lang="en-US" sz="2800"/>
              <a:t> </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GB"/>
              <a:t>Dramatic Tension and Irony</a:t>
            </a:r>
            <a:endParaRPr lang="en-US"/>
          </a:p>
        </p:txBody>
      </p:sp>
      <p:sp>
        <p:nvSpPr>
          <p:cNvPr id="74755" name="Rectangle 3"/>
          <p:cNvSpPr>
            <a:spLocks noGrp="1" noChangeArrowheads="1"/>
          </p:cNvSpPr>
          <p:nvPr>
            <p:ph type="body" idx="1"/>
          </p:nvPr>
        </p:nvSpPr>
        <p:spPr>
          <a:xfrm>
            <a:off x="1479550" y="1773238"/>
            <a:ext cx="7626350" cy="4751387"/>
          </a:xfrm>
        </p:spPr>
        <p:txBody>
          <a:bodyPr/>
          <a:lstStyle/>
          <a:p>
            <a:pPr>
              <a:lnSpc>
                <a:spcPct val="90000"/>
              </a:lnSpc>
            </a:pPr>
            <a:r>
              <a:rPr lang="en-US"/>
              <a:t>Romeo is struck by the way Juliet’s beauty appears to defy death—she still looks alive: </a:t>
            </a:r>
            <a:r>
              <a:rPr lang="en-US" i="1"/>
              <a:t>“Why art thou yet so fair? Shall I believe / That unsubstantial Death is so amorous?” </a:t>
            </a:r>
          </a:p>
          <a:p>
            <a:pPr>
              <a:lnSpc>
                <a:spcPct val="90000"/>
              </a:lnSpc>
            </a:pPr>
            <a:r>
              <a:rPr lang="en-US"/>
              <a:t>Dramatic tension is created by the audience’s awareness that she is still alive</a:t>
            </a:r>
          </a:p>
          <a:p>
            <a:pPr>
              <a:lnSpc>
                <a:spcPct val="90000"/>
              </a:lnSpc>
            </a:pPr>
            <a:r>
              <a:rPr lang="en-US"/>
              <a:t>In bleak irony, his attraction to her even in death emboldens him to take his own life just as she is about to awaken</a:t>
            </a:r>
          </a:p>
          <a:p>
            <a:pPr>
              <a:lnSpc>
                <a:spcPct val="90000"/>
              </a:lnSpc>
            </a:pPr>
            <a:endParaRPr lang="en-US"/>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t>The Friar</a:t>
            </a:r>
            <a:endParaRPr lang="en-US"/>
          </a:p>
        </p:txBody>
      </p:sp>
      <p:sp>
        <p:nvSpPr>
          <p:cNvPr id="49155" name="Rectangle 3"/>
          <p:cNvSpPr>
            <a:spLocks noGrp="1" noChangeArrowheads="1"/>
          </p:cNvSpPr>
          <p:nvPr>
            <p:ph type="body" idx="1"/>
          </p:nvPr>
        </p:nvSpPr>
        <p:spPr/>
        <p:txBody>
          <a:bodyPr/>
          <a:lstStyle/>
          <a:p>
            <a:r>
              <a:rPr lang="en-GB"/>
              <a:t>Discovers Romeo and Paris’ dead bodies</a:t>
            </a:r>
          </a:p>
          <a:p>
            <a:r>
              <a:rPr lang="en-GB"/>
              <a:t>Sees that Juliet is stirring, and urges her to leave with him or live in a monastery!</a:t>
            </a:r>
          </a:p>
          <a:p>
            <a:r>
              <a:rPr lang="en-GB"/>
              <a:t>Juliet will not leave, and the Friar, fearing he will be caught there, flees without her</a:t>
            </a:r>
          </a:p>
          <a:p>
            <a:r>
              <a:rPr lang="en-GB"/>
              <a:t>His sense of responsibility for his actions and for Juliet is lacking</a:t>
            </a:r>
            <a:endParaRPr lang="en-US"/>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GB"/>
              <a:t>Juliet</a:t>
            </a:r>
            <a:endParaRPr lang="en-US"/>
          </a:p>
        </p:txBody>
      </p:sp>
      <p:sp>
        <p:nvSpPr>
          <p:cNvPr id="50179" name="Rectangle 3"/>
          <p:cNvSpPr>
            <a:spLocks noGrp="1" noChangeArrowheads="1"/>
          </p:cNvSpPr>
          <p:nvPr>
            <p:ph type="body" idx="1"/>
          </p:nvPr>
        </p:nvSpPr>
        <p:spPr/>
        <p:txBody>
          <a:bodyPr>
            <a:normAutofit lnSpcReduction="10000"/>
          </a:bodyPr>
          <a:lstStyle/>
          <a:p>
            <a:pPr>
              <a:lnSpc>
                <a:spcPct val="80000"/>
              </a:lnSpc>
            </a:pPr>
            <a:r>
              <a:rPr lang="en-GB" sz="2800"/>
              <a:t>Juliet tries to take poison from Romeo’s lips by kissing him but is not able to get enough poison, and so uses Romeo’s dagger</a:t>
            </a:r>
          </a:p>
          <a:p>
            <a:pPr>
              <a:lnSpc>
                <a:spcPct val="80000"/>
              </a:lnSpc>
            </a:pPr>
            <a:r>
              <a:rPr lang="en-GB" sz="2800"/>
              <a:t>Offering to use her body as the dagger’s </a:t>
            </a:r>
            <a:r>
              <a:rPr lang="en-GB" sz="2800" i="1"/>
              <a:t>‘sheath’,</a:t>
            </a:r>
            <a:r>
              <a:rPr lang="en-GB" sz="2800"/>
              <a:t> she stabs herself and dies beside him</a:t>
            </a:r>
          </a:p>
          <a:p>
            <a:pPr>
              <a:lnSpc>
                <a:spcPct val="80000"/>
              </a:lnSpc>
            </a:pPr>
            <a:r>
              <a:rPr lang="en-US" sz="2800"/>
              <a:t>Rather than demonstrating weakness or a distracted mindset, Juliet’s death indicates her dignity and strength of character</a:t>
            </a:r>
          </a:p>
          <a:p>
            <a:pPr>
              <a:lnSpc>
                <a:spcPct val="80000"/>
              </a:lnSpc>
            </a:pPr>
            <a:r>
              <a:rPr lang="en-US" sz="2800"/>
              <a:t>Juliet ignores the Friar’s warnings and deliberately follows through with her vow to be with Romeo in death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01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utoUpdateAnimBg="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GB"/>
              <a:t>Love</a:t>
            </a:r>
            <a:endParaRPr lang="en-US"/>
          </a:p>
        </p:txBody>
      </p:sp>
      <p:sp>
        <p:nvSpPr>
          <p:cNvPr id="79875" name="Rectangle 3"/>
          <p:cNvSpPr>
            <a:spLocks noGrp="1" noChangeArrowheads="1"/>
          </p:cNvSpPr>
          <p:nvPr>
            <p:ph type="body" idx="1"/>
          </p:nvPr>
        </p:nvSpPr>
        <p:spPr>
          <a:xfrm>
            <a:off x="1479550" y="1916113"/>
            <a:ext cx="7626350" cy="4179887"/>
          </a:xfrm>
        </p:spPr>
        <p:txBody>
          <a:bodyPr>
            <a:normAutofit fontScale="92500" lnSpcReduction="10000"/>
          </a:bodyPr>
          <a:lstStyle/>
          <a:p>
            <a:pPr>
              <a:lnSpc>
                <a:spcPct val="80000"/>
              </a:lnSpc>
            </a:pPr>
            <a:r>
              <a:rPr lang="en-GB" sz="2800"/>
              <a:t>Due to the strength of their love Romeo and Juliet have consistently defied societies rules</a:t>
            </a:r>
          </a:p>
          <a:p>
            <a:pPr>
              <a:lnSpc>
                <a:spcPct val="80000"/>
              </a:lnSpc>
            </a:pPr>
            <a:r>
              <a:rPr lang="en-GB" sz="2800"/>
              <a:t>Their suicides are the final act of defiance – they will choose not to live rather than live in the world forced upon them by their parents</a:t>
            </a:r>
          </a:p>
          <a:p>
            <a:pPr>
              <a:lnSpc>
                <a:spcPct val="80000"/>
              </a:lnSpc>
            </a:pPr>
            <a:r>
              <a:rPr lang="en-GB" sz="2800"/>
              <a:t>Their ‘violent ends’ transform that world, with the Prince, and their parents, recognising that such a supreme sacrifice must be honoured</a:t>
            </a:r>
          </a:p>
          <a:p>
            <a:pPr>
              <a:lnSpc>
                <a:spcPct val="80000"/>
              </a:lnSpc>
            </a:pPr>
            <a:r>
              <a:rPr lang="en-GB" sz="2800"/>
              <a:t>They are fated – by ‘the stars’, by the violent world in which they live, by the violence and intensity of their love</a:t>
            </a:r>
          </a:p>
          <a:p>
            <a:pPr>
              <a:lnSpc>
                <a:spcPct val="80000"/>
              </a:lnSpc>
            </a:pPr>
            <a:r>
              <a:rPr lang="en-GB" sz="2800"/>
              <a:t>They are the archetypes of true love – they will kill themselves to preserve their love</a:t>
            </a:r>
            <a:endParaRPr lang="en-US" sz="200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GB"/>
              <a:t>Blame</a:t>
            </a:r>
            <a:endParaRPr lang="en-US"/>
          </a:p>
        </p:txBody>
      </p:sp>
      <p:sp>
        <p:nvSpPr>
          <p:cNvPr id="70659" name="Rectangle 3"/>
          <p:cNvSpPr>
            <a:spLocks noGrp="1" noChangeArrowheads="1"/>
          </p:cNvSpPr>
          <p:nvPr>
            <p:ph type="body" idx="1"/>
          </p:nvPr>
        </p:nvSpPr>
        <p:spPr/>
        <p:txBody>
          <a:bodyPr/>
          <a:lstStyle/>
          <a:p>
            <a:pPr>
              <a:lnSpc>
                <a:spcPct val="90000"/>
              </a:lnSpc>
            </a:pPr>
            <a:r>
              <a:rPr lang="en-GB"/>
              <a:t>The Prince blames the Capulets and the Montagues, saying </a:t>
            </a:r>
            <a:r>
              <a:rPr lang="en-GB" i="1"/>
              <a:t>‘See what a scourge is laid upon your hate’ </a:t>
            </a:r>
          </a:p>
          <a:p>
            <a:pPr>
              <a:lnSpc>
                <a:spcPct val="90000"/>
              </a:lnSpc>
            </a:pPr>
            <a:r>
              <a:rPr lang="en-GB"/>
              <a:t>He also blames himself for </a:t>
            </a:r>
            <a:r>
              <a:rPr lang="en-GB" i="1"/>
              <a:t>‘winking at’</a:t>
            </a:r>
            <a:r>
              <a:rPr lang="en-GB"/>
              <a:t> (ignoring) the feud for too long</a:t>
            </a:r>
          </a:p>
          <a:p>
            <a:pPr>
              <a:lnSpc>
                <a:spcPct val="90000"/>
              </a:lnSpc>
            </a:pPr>
            <a:r>
              <a:rPr lang="en-GB"/>
              <a:t>The Friar also accepts blame for his actions</a:t>
            </a:r>
          </a:p>
          <a:p>
            <a:pPr>
              <a:lnSpc>
                <a:spcPct val="90000"/>
              </a:lnSpc>
            </a:pPr>
            <a:r>
              <a:rPr lang="en-GB"/>
              <a:t>Fate is to blame for the control it has asserted over the lives of the lovers</a:t>
            </a:r>
            <a:endParaRPr lang="en-US"/>
          </a:p>
          <a:p>
            <a:pPr>
              <a:lnSpc>
                <a:spcPct val="90000"/>
              </a:lnSpc>
            </a:pPr>
            <a:endParaRPr lang="en-US" b="1"/>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GB"/>
              <a:t>Positive Resolution</a:t>
            </a:r>
            <a:endParaRPr lang="en-US"/>
          </a:p>
        </p:txBody>
      </p:sp>
      <p:sp>
        <p:nvSpPr>
          <p:cNvPr id="53251" name="Rectangle 3"/>
          <p:cNvSpPr>
            <a:spLocks noGrp="1" noChangeArrowheads="1"/>
          </p:cNvSpPr>
          <p:nvPr>
            <p:ph type="body" idx="1"/>
          </p:nvPr>
        </p:nvSpPr>
        <p:spPr/>
        <p:txBody>
          <a:bodyPr/>
          <a:lstStyle/>
          <a:p>
            <a:pPr>
              <a:lnSpc>
                <a:spcPct val="80000"/>
              </a:lnSpc>
            </a:pPr>
            <a:r>
              <a:rPr lang="en-US" sz="2400"/>
              <a:t>The final scene reunites the lovers</a:t>
            </a:r>
          </a:p>
          <a:p>
            <a:pPr>
              <a:lnSpc>
                <a:spcPct val="80000"/>
              </a:lnSpc>
            </a:pPr>
            <a:r>
              <a:rPr lang="en-US" sz="2400"/>
              <a:t>We also see the reconciliation of the feuding families - </a:t>
            </a:r>
            <a:r>
              <a:rPr lang="en-GB" sz="2400"/>
              <a:t>Capulet and Montague shake hands, deep in sorrow over their losses</a:t>
            </a:r>
          </a:p>
          <a:p>
            <a:pPr>
              <a:lnSpc>
                <a:spcPct val="80000"/>
              </a:lnSpc>
            </a:pPr>
            <a:r>
              <a:rPr lang="en-GB" sz="2400"/>
              <a:t>Montague offers to raise a statue of Juliet, in gold</a:t>
            </a:r>
          </a:p>
          <a:p>
            <a:pPr>
              <a:lnSpc>
                <a:spcPct val="80000"/>
              </a:lnSpc>
            </a:pPr>
            <a:r>
              <a:rPr lang="en-GB" sz="2400"/>
              <a:t>Capulet realises that Romeo and Juliet have been </a:t>
            </a:r>
            <a:r>
              <a:rPr lang="en-GB" sz="2400" i="1"/>
              <a:t>‘poor sacrifices of our enmity’</a:t>
            </a:r>
            <a:r>
              <a:rPr lang="en-GB" sz="2400"/>
              <a:t> and offers his </a:t>
            </a:r>
            <a:r>
              <a:rPr lang="en-GB" sz="2400" i="1"/>
              <a:t>“daughter’s jointure”</a:t>
            </a:r>
          </a:p>
          <a:p>
            <a:pPr>
              <a:lnSpc>
                <a:spcPct val="80000"/>
              </a:lnSpc>
            </a:pPr>
            <a:r>
              <a:rPr lang="en-US" sz="2400"/>
              <a:t>Romeo and Juliet’s lives will be immortalized in gold as witness to their sacrifice and as a reminder to avoid conflict for future generations</a:t>
            </a:r>
          </a:p>
          <a:p>
            <a:pPr>
              <a:lnSpc>
                <a:spcPct val="80000"/>
              </a:lnSpc>
            </a:pPr>
            <a:r>
              <a:rPr lang="en-GB" sz="2400"/>
              <a:t>By their deaths, Romeo and Juliet bring about the very world that would have allowed them to love each other and be happy - this is the central tragedy of the play</a:t>
            </a:r>
          </a:p>
          <a:p>
            <a:pPr>
              <a:lnSpc>
                <a:spcPct val="80000"/>
              </a:lnSpc>
            </a:pPr>
            <a:endParaRPr lang="en-GB" sz="2800" i="1"/>
          </a:p>
          <a:p>
            <a:pPr>
              <a:lnSpc>
                <a:spcPct val="80000"/>
              </a:lnSpc>
            </a:pPr>
            <a:endParaRPr lang="en-US" sz="280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GB"/>
              <a:t>Negative Resolution</a:t>
            </a:r>
            <a:endParaRPr lang="en-US"/>
          </a:p>
        </p:txBody>
      </p:sp>
      <p:sp>
        <p:nvSpPr>
          <p:cNvPr id="78851" name="Rectangle 3"/>
          <p:cNvSpPr>
            <a:spLocks noGrp="1" noChangeArrowheads="1"/>
          </p:cNvSpPr>
          <p:nvPr>
            <p:ph type="body" idx="1"/>
          </p:nvPr>
        </p:nvSpPr>
        <p:spPr>
          <a:xfrm>
            <a:off x="323528" y="1340768"/>
            <a:ext cx="7467600" cy="4873752"/>
          </a:xfrm>
        </p:spPr>
        <p:txBody>
          <a:bodyPr>
            <a:normAutofit lnSpcReduction="10000"/>
          </a:bodyPr>
          <a:lstStyle/>
          <a:p>
            <a:pPr>
              <a:lnSpc>
                <a:spcPct val="90000"/>
              </a:lnSpc>
            </a:pPr>
            <a:r>
              <a:rPr lang="en-GB" sz="2800" dirty="0"/>
              <a:t>However, the point of reconciliation seems insubstantial since neither work out their differences and offer material recompense instead</a:t>
            </a:r>
            <a:endParaRPr lang="en-US" sz="2800" dirty="0"/>
          </a:p>
          <a:p>
            <a:pPr>
              <a:lnSpc>
                <a:spcPct val="90000"/>
              </a:lnSpc>
            </a:pPr>
            <a:r>
              <a:rPr lang="en-GB" sz="2800" dirty="0"/>
              <a:t>Are these just empty gestures?</a:t>
            </a:r>
            <a:endParaRPr lang="en-US" sz="2800" dirty="0"/>
          </a:p>
          <a:p>
            <a:pPr>
              <a:lnSpc>
                <a:spcPct val="90000"/>
              </a:lnSpc>
            </a:pPr>
            <a:r>
              <a:rPr lang="en-US" sz="2800" dirty="0"/>
              <a:t>The tragic waste of the young lovers’ lives is highlighted as the older members of the feuding families stand amidst their dead bodies</a:t>
            </a:r>
          </a:p>
          <a:p>
            <a:pPr>
              <a:lnSpc>
                <a:spcPct val="90000"/>
              </a:lnSpc>
            </a:pPr>
            <a:r>
              <a:rPr lang="en-US" sz="2800" dirty="0"/>
              <a:t>This seems unnatural and unfair</a:t>
            </a:r>
          </a:p>
          <a:p>
            <a:pPr>
              <a:lnSpc>
                <a:spcPct val="90000"/>
              </a:lnSpc>
            </a:pPr>
            <a:r>
              <a:rPr lang="en-US" sz="2800" dirty="0"/>
              <a:t>It is pitiful that the love and joy which Romeo and Juliet felt could never last in this world but was destroyed</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Today’s Lesson	</a:t>
            </a:r>
            <a:endParaRPr lang="en-GB" dirty="0"/>
          </a:p>
        </p:txBody>
      </p:sp>
      <p:sp>
        <p:nvSpPr>
          <p:cNvPr id="3" name="Content Placeholder 2"/>
          <p:cNvSpPr>
            <a:spLocks noGrp="1"/>
          </p:cNvSpPr>
          <p:nvPr>
            <p:ph sz="quarter" idx="1"/>
          </p:nvPr>
        </p:nvSpPr>
        <p:spPr/>
        <p:txBody>
          <a:bodyPr/>
          <a:lstStyle/>
          <a:p>
            <a:r>
              <a:rPr lang="en-GB" dirty="0" smtClean="0"/>
              <a:t>Essay question on R&amp;J due in for Thursday</a:t>
            </a:r>
          </a:p>
          <a:p>
            <a:endParaRPr lang="en-GB" dirty="0" smtClean="0"/>
          </a:p>
          <a:p>
            <a:endParaRPr lang="en-GB"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Essay question 	</a:t>
            </a:r>
            <a:endParaRPr lang="en-GB" dirty="0"/>
          </a:p>
        </p:txBody>
      </p:sp>
      <p:sp>
        <p:nvSpPr>
          <p:cNvPr id="3" name="Content Placeholder 2"/>
          <p:cNvSpPr>
            <a:spLocks noGrp="1"/>
          </p:cNvSpPr>
          <p:nvPr>
            <p:ph sz="quarter" idx="1"/>
          </p:nvPr>
        </p:nvSpPr>
        <p:spPr/>
        <p:txBody>
          <a:bodyPr>
            <a:normAutofit lnSpcReduction="10000"/>
          </a:bodyPr>
          <a:lstStyle/>
          <a:p>
            <a:pPr>
              <a:buNone/>
            </a:pPr>
            <a:r>
              <a:rPr lang="en-US" sz="3600" dirty="0" smtClean="0"/>
              <a:t>  Choose a play which explores the theme of love in difficult circumstances. </a:t>
            </a:r>
            <a:endParaRPr lang="en-US" sz="3600" dirty="0" smtClean="0"/>
          </a:p>
          <a:p>
            <a:pPr>
              <a:buNone/>
            </a:pPr>
            <a:endParaRPr lang="en-US" sz="3600" dirty="0" smtClean="0"/>
          </a:p>
          <a:p>
            <a:pPr>
              <a:buNone/>
            </a:pPr>
            <a:r>
              <a:rPr lang="en-US" sz="3600" dirty="0" smtClean="0"/>
              <a:t>  </a:t>
            </a:r>
            <a:r>
              <a:rPr lang="en-US" sz="3600" u="sng" dirty="0" smtClean="0"/>
              <a:t>Explain how the dramatist introduces the theme</a:t>
            </a:r>
            <a:r>
              <a:rPr lang="en-US" sz="3600" dirty="0" smtClean="0"/>
              <a:t> and discuss how in </a:t>
            </a:r>
            <a:r>
              <a:rPr lang="en-US" sz="3600" u="sng" dirty="0" smtClean="0"/>
              <a:t>the course of the play </a:t>
            </a:r>
            <a:r>
              <a:rPr lang="en-US" sz="3600" dirty="0" smtClean="0"/>
              <a:t>he/she prepares you for the </a:t>
            </a:r>
            <a:r>
              <a:rPr lang="en-US" sz="3600" u="sng" dirty="0" smtClean="0"/>
              <a:t>resolution</a:t>
            </a:r>
            <a:r>
              <a:rPr lang="en-US" sz="3600" dirty="0" smtClean="0"/>
              <a:t> of the drama.</a:t>
            </a:r>
            <a:endParaRPr lang="en-GB"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Helpful Sites </a:t>
            </a:r>
            <a:endParaRPr lang="en-GB" dirty="0"/>
          </a:p>
        </p:txBody>
      </p:sp>
      <p:sp>
        <p:nvSpPr>
          <p:cNvPr id="3" name="Content Placeholder 2"/>
          <p:cNvSpPr>
            <a:spLocks noGrp="1"/>
          </p:cNvSpPr>
          <p:nvPr>
            <p:ph sz="quarter" idx="1"/>
          </p:nvPr>
        </p:nvSpPr>
        <p:spPr/>
        <p:txBody>
          <a:bodyPr/>
          <a:lstStyle/>
          <a:p>
            <a:r>
              <a:rPr lang="en-GB" dirty="0" smtClean="0">
                <a:hlinkClick r:id="rId2"/>
              </a:rPr>
              <a:t>http://www.englishbiz.co.uk/mainguides/shakespeare.html</a:t>
            </a:r>
            <a:endParaRPr lang="en-GB" dirty="0" smtClean="0"/>
          </a:p>
          <a:p>
            <a:endParaRPr lang="en-GB" dirty="0" smtClean="0"/>
          </a:p>
          <a:p>
            <a:r>
              <a:rPr lang="en-GB" dirty="0" smtClean="0">
                <a:hlinkClick r:id="rId3"/>
              </a:rPr>
              <a:t>http://www.misterking.co.uk/?tag=romeo-and-juliet</a:t>
            </a:r>
            <a:endParaRPr lang="en-GB" dirty="0" smtClean="0"/>
          </a:p>
          <a:p>
            <a:endParaRPr lang="en-GB" dirty="0" smtClean="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SQA example</a:t>
            </a:r>
            <a:endParaRPr lang="en-GB" dirty="0"/>
          </a:p>
        </p:txBody>
      </p:sp>
      <p:sp>
        <p:nvSpPr>
          <p:cNvPr id="3" name="Content Placeholder 2"/>
          <p:cNvSpPr>
            <a:spLocks noGrp="1"/>
          </p:cNvSpPr>
          <p:nvPr>
            <p:ph sz="quarter" idx="1"/>
          </p:nvPr>
        </p:nvSpPr>
        <p:spPr/>
        <p:txBody>
          <a:bodyPr/>
          <a:lstStyle/>
          <a:p>
            <a:r>
              <a:rPr lang="en-GB" dirty="0" smtClean="0"/>
              <a:t>Read the essay from SQA and then discuss what grade you would give it.</a:t>
            </a:r>
          </a:p>
          <a:p>
            <a:endParaRPr lang="en-GB" dirty="0" smtClean="0"/>
          </a:p>
          <a:p>
            <a:endParaRPr lang="en-GB" dirty="0" smtClean="0"/>
          </a:p>
          <a:p>
            <a:r>
              <a:rPr lang="en-GB" dirty="0" smtClean="0"/>
              <a:t>Read the marker’s comments</a:t>
            </a:r>
          </a:p>
          <a:p>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Today’s Lesson	</a:t>
            </a:r>
            <a:endParaRPr lang="en-GB" dirty="0"/>
          </a:p>
        </p:txBody>
      </p:sp>
      <p:sp>
        <p:nvSpPr>
          <p:cNvPr id="3" name="Content Placeholder 2"/>
          <p:cNvSpPr>
            <a:spLocks noGrp="1"/>
          </p:cNvSpPr>
          <p:nvPr>
            <p:ph sz="quarter" idx="1"/>
          </p:nvPr>
        </p:nvSpPr>
        <p:spPr/>
        <p:txBody>
          <a:bodyPr/>
          <a:lstStyle/>
          <a:p>
            <a:r>
              <a:rPr lang="en-GB" dirty="0" smtClean="0"/>
              <a:t>Timed essay practice – reference to notes needs to be minimal!</a:t>
            </a:r>
          </a:p>
          <a:p>
            <a:endParaRPr lang="en-GB" dirty="0" smtClean="0"/>
          </a:p>
          <a:p>
            <a:r>
              <a:rPr lang="en-GB" dirty="0" smtClean="0"/>
              <a:t>Homework is due</a:t>
            </a:r>
          </a:p>
          <a:p>
            <a:endParaRPr lang="en-GB" dirty="0" smtClean="0"/>
          </a:p>
          <a:p>
            <a:r>
              <a:rPr lang="en-GB" dirty="0" smtClean="0"/>
              <a:t>Next homework has been emailed – questions on Act 2.</a:t>
            </a:r>
          </a:p>
          <a:p>
            <a:endParaRPr lang="en-GB" dirty="0" smtClean="0"/>
          </a:p>
          <a:p>
            <a:endParaRPr lang="en-GB"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 2 - Prologue</a:t>
            </a:r>
            <a:endParaRPr lang="en-GB" dirty="0"/>
          </a:p>
        </p:txBody>
      </p:sp>
      <p:sp>
        <p:nvSpPr>
          <p:cNvPr id="3" name="Content Placeholder 2"/>
          <p:cNvSpPr>
            <a:spLocks noGrp="1"/>
          </p:cNvSpPr>
          <p:nvPr>
            <p:ph sz="quarter" idx="1"/>
          </p:nvPr>
        </p:nvSpPr>
        <p:spPr/>
        <p:txBody>
          <a:bodyPr>
            <a:normAutofit fontScale="92500" lnSpcReduction="10000"/>
          </a:bodyPr>
          <a:lstStyle/>
          <a:p>
            <a:pPr lvl="1"/>
            <a:r>
              <a:rPr lang="en-GB" dirty="0" smtClean="0"/>
              <a:t>This device s used by Shakespeare to remind us of:</a:t>
            </a:r>
          </a:p>
          <a:p>
            <a:pPr lvl="1"/>
            <a:endParaRPr lang="en-GB" dirty="0" smtClean="0"/>
          </a:p>
          <a:p>
            <a:pPr lvl="1"/>
            <a:endParaRPr lang="en-GB" dirty="0" smtClean="0"/>
          </a:p>
          <a:p>
            <a:pPr lvl="1"/>
            <a:r>
              <a:rPr lang="en-GB" dirty="0" smtClean="0"/>
              <a:t>The new love between Romeo and Juliet</a:t>
            </a:r>
          </a:p>
          <a:p>
            <a:pPr lvl="1"/>
            <a:r>
              <a:rPr lang="en-GB" dirty="0" smtClean="0"/>
              <a:t>The enmity between the families which makes it difficult for them to meet</a:t>
            </a:r>
          </a:p>
          <a:p>
            <a:pPr lvl="1"/>
            <a:r>
              <a:rPr lang="en-GB" dirty="0" smtClean="0"/>
              <a:t>But their love gives them the power and determination to overcome these obstacles</a:t>
            </a:r>
            <a:endParaRPr lang="en-US" dirty="0" smtClean="0"/>
          </a:p>
          <a:p>
            <a:endParaRPr lang="en-GB" dirty="0" smtClean="0"/>
          </a:p>
          <a:p>
            <a:endParaRPr lang="en-GB" dirty="0" smtClean="0"/>
          </a:p>
          <a:p>
            <a:r>
              <a:rPr lang="en-US" dirty="0" smtClean="0"/>
              <a:t>“But passion lends them power, time means, to meet, / </a:t>
            </a:r>
            <a:r>
              <a:rPr lang="en-US" dirty="0" err="1" smtClean="0"/>
              <a:t>Temp’ring</a:t>
            </a:r>
            <a:r>
              <a:rPr lang="en-US" dirty="0" smtClean="0"/>
              <a:t> extremities with extreme sweet” (2.Prologue.13–14) – this creates suspense by suggesting that love may find a way after all. </a:t>
            </a:r>
            <a:endParaRPr lang="en-GB"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a:t>Act II, Scene i - Summary</a:t>
            </a:r>
            <a:endParaRPr lang="en-US"/>
          </a:p>
        </p:txBody>
      </p:sp>
      <p:sp>
        <p:nvSpPr>
          <p:cNvPr id="23555" name="Rectangle 3"/>
          <p:cNvSpPr>
            <a:spLocks noGrp="1" noChangeArrowheads="1"/>
          </p:cNvSpPr>
          <p:nvPr>
            <p:ph type="body" idx="1"/>
          </p:nvPr>
        </p:nvSpPr>
        <p:spPr/>
        <p:txBody>
          <a:bodyPr/>
          <a:lstStyle/>
          <a:p>
            <a:pPr>
              <a:lnSpc>
                <a:spcPct val="90000"/>
              </a:lnSpc>
            </a:pPr>
            <a:r>
              <a:rPr lang="en-GB" dirty="0"/>
              <a:t>Having left the feast, Romeo feels he can’t go home, but longs to be with Juliet</a:t>
            </a:r>
          </a:p>
          <a:p>
            <a:pPr>
              <a:lnSpc>
                <a:spcPct val="90000"/>
              </a:lnSpc>
            </a:pPr>
            <a:r>
              <a:rPr lang="en-GB" dirty="0"/>
              <a:t>He leaps the Capulet orchard wall, and hears </a:t>
            </a:r>
            <a:r>
              <a:rPr lang="en-GB" dirty="0" err="1"/>
              <a:t>Benvolio</a:t>
            </a:r>
            <a:r>
              <a:rPr lang="en-GB" dirty="0"/>
              <a:t> and </a:t>
            </a:r>
            <a:r>
              <a:rPr lang="en-GB" dirty="0" err="1"/>
              <a:t>Mercutio</a:t>
            </a:r>
            <a:r>
              <a:rPr lang="en-GB" dirty="0"/>
              <a:t> making rude remarks about his obsession with Rosaline</a:t>
            </a:r>
          </a:p>
          <a:p>
            <a:pPr>
              <a:lnSpc>
                <a:spcPct val="90000"/>
              </a:lnSpc>
            </a:pPr>
            <a:r>
              <a:rPr lang="en-GB" dirty="0"/>
              <a:t>He is in terrible danger if he is found there – he knows this, but does not care due to his need to see Juliet again</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GB"/>
              <a:t>Romeo and Isolation</a:t>
            </a:r>
            <a:endParaRPr lang="en-US"/>
          </a:p>
        </p:txBody>
      </p:sp>
      <p:sp>
        <p:nvSpPr>
          <p:cNvPr id="50179" name="Rectangle 3"/>
          <p:cNvSpPr>
            <a:spLocks noGrp="1" noChangeArrowheads="1"/>
          </p:cNvSpPr>
          <p:nvPr>
            <p:ph type="body" idx="1"/>
          </p:nvPr>
        </p:nvSpPr>
        <p:spPr/>
        <p:txBody>
          <a:bodyPr>
            <a:normAutofit lnSpcReduction="10000"/>
          </a:bodyPr>
          <a:lstStyle/>
          <a:p>
            <a:r>
              <a:rPr lang="en-US" sz="2800" dirty="0"/>
              <a:t>In this scene, Romeo begins a separation from his friends that continues throughout the play</a:t>
            </a:r>
          </a:p>
          <a:p>
            <a:r>
              <a:rPr lang="en-US" sz="2800" dirty="0"/>
              <a:t>His inability to reveal his love of a Capulet heightens his isolation</a:t>
            </a:r>
          </a:p>
          <a:p>
            <a:r>
              <a:rPr lang="en-US" sz="2800" dirty="0"/>
              <a:t>By leaping the wall surrounding the Capulet orchard, Romeo physically separates himself from </a:t>
            </a:r>
            <a:r>
              <a:rPr lang="en-US" sz="2800" dirty="0" err="1"/>
              <a:t>Mercutio</a:t>
            </a:r>
            <a:r>
              <a:rPr lang="en-US" sz="2800" dirty="0"/>
              <a:t> and </a:t>
            </a:r>
            <a:r>
              <a:rPr lang="en-US" sz="2800" dirty="0" err="1"/>
              <a:t>Benvolio</a:t>
            </a:r>
            <a:r>
              <a:rPr lang="en-US" sz="2800" dirty="0"/>
              <a:t>—a separation that reflects the distance he feels from society, his friends, and his family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GB"/>
              <a:t>Mercutio and Love</a:t>
            </a:r>
            <a:endParaRPr lang="en-US"/>
          </a:p>
        </p:txBody>
      </p:sp>
      <p:sp>
        <p:nvSpPr>
          <p:cNvPr id="51203" name="Rectangle 3"/>
          <p:cNvSpPr>
            <a:spLocks noGrp="1" noChangeArrowheads="1"/>
          </p:cNvSpPr>
          <p:nvPr>
            <p:ph type="body" idx="1"/>
          </p:nvPr>
        </p:nvSpPr>
        <p:spPr>
          <a:xfrm>
            <a:off x="539552" y="2060848"/>
            <a:ext cx="7626350" cy="4251325"/>
          </a:xfrm>
        </p:spPr>
        <p:txBody>
          <a:bodyPr>
            <a:normAutofit fontScale="92500" lnSpcReduction="20000"/>
          </a:bodyPr>
          <a:lstStyle/>
          <a:p>
            <a:pPr>
              <a:lnSpc>
                <a:spcPct val="90000"/>
              </a:lnSpc>
            </a:pPr>
            <a:r>
              <a:rPr lang="en-US" sz="2800" dirty="0" err="1"/>
              <a:t>Mercutio</a:t>
            </a:r>
            <a:r>
              <a:rPr lang="en-US" sz="2800" dirty="0"/>
              <a:t> calls to Romeo using physical and sexual innuendo</a:t>
            </a:r>
          </a:p>
          <a:p>
            <a:pPr>
              <a:lnSpc>
                <a:spcPct val="90000"/>
              </a:lnSpc>
            </a:pPr>
            <a:r>
              <a:rPr lang="en-US" sz="2800" dirty="0"/>
              <a:t>To </a:t>
            </a:r>
            <a:r>
              <a:rPr lang="en-US" sz="2800" dirty="0" err="1"/>
              <a:t>Mercutio</a:t>
            </a:r>
            <a:r>
              <a:rPr lang="en-US" sz="2800" dirty="0"/>
              <a:t>, love is a conquest, a physical </a:t>
            </a:r>
            <a:r>
              <a:rPr lang="en-US" sz="2800" dirty="0" err="1"/>
              <a:t>endeavour</a:t>
            </a:r>
            <a:endParaRPr lang="en-US" sz="2800" dirty="0"/>
          </a:p>
          <a:p>
            <a:pPr>
              <a:lnSpc>
                <a:spcPct val="90000"/>
              </a:lnSpc>
            </a:pPr>
            <a:r>
              <a:rPr lang="en-US" sz="2800" dirty="0"/>
              <a:t>He reveals a crude understanding of love</a:t>
            </a:r>
            <a:r>
              <a:rPr lang="en-US" sz="2800" i="1" dirty="0"/>
              <a:t>—“quivering thigh, / And the demesnes that there adjacent lie”</a:t>
            </a:r>
          </a:p>
          <a:p>
            <a:pPr>
              <a:lnSpc>
                <a:spcPct val="90000"/>
              </a:lnSpc>
            </a:pPr>
            <a:r>
              <a:rPr lang="en-GB" sz="2800" dirty="0"/>
              <a:t>His view of love contrasts sharply to Romeo’s- this elevates the love of Romeo and Juliet </a:t>
            </a:r>
            <a:endParaRPr lang="en-US" sz="2800" dirty="0"/>
          </a:p>
          <a:p>
            <a:pPr>
              <a:lnSpc>
                <a:spcPct val="90000"/>
              </a:lnSpc>
            </a:pPr>
            <a:r>
              <a:rPr lang="en-US" sz="2800" dirty="0"/>
              <a:t>Romeo’s leap over the Capulet wall is symbolic of his flight to a spiritual love as he moves away from </a:t>
            </a:r>
            <a:r>
              <a:rPr lang="en-US" sz="2800" dirty="0" err="1"/>
              <a:t>Mercutio’s</a:t>
            </a:r>
            <a:r>
              <a:rPr lang="en-US" sz="2800" dirty="0"/>
              <a:t> crude understanding of love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	</a:t>
            </a:r>
            <a:endParaRPr lang="en-GB" dirty="0"/>
          </a:p>
        </p:txBody>
      </p:sp>
      <p:sp>
        <p:nvSpPr>
          <p:cNvPr id="3" name="Content Placeholder 2"/>
          <p:cNvSpPr>
            <a:spLocks noGrp="1"/>
          </p:cNvSpPr>
          <p:nvPr>
            <p:ph sz="quarter" idx="1"/>
          </p:nvPr>
        </p:nvSpPr>
        <p:spPr/>
        <p:txBody>
          <a:bodyPr>
            <a:normAutofit/>
          </a:bodyPr>
          <a:lstStyle/>
          <a:p>
            <a:r>
              <a:rPr lang="en-GB" dirty="0" smtClean="0"/>
              <a:t>The play is primarily a tragedy but it blends elements of comedy seamlessly into the narrative without appearing out of place. It can be seen as a comedy (the bawdy way in which the first characters speak, the Nurse’s rambling speech about her “dug”) that becomes a tragedy.</a:t>
            </a:r>
          </a:p>
          <a:p>
            <a:endParaRPr lang="en-GB" dirty="0" smtClean="0"/>
          </a:p>
          <a:p>
            <a:r>
              <a:rPr lang="en-GB" dirty="0" smtClean="0"/>
              <a:t>It is argued that it is not one of the great Shakespearean tragedies because its protagonists (R&amp;J) lack the kind of inner turmoil seen in other plays such as </a:t>
            </a:r>
            <a:r>
              <a:rPr lang="en-GB" i="1" dirty="0" smtClean="0"/>
              <a:t>Othello</a:t>
            </a:r>
            <a:r>
              <a:rPr lang="en-GB" dirty="0" smtClean="0"/>
              <a:t>. </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a:t>Act II, Scene ii - Summary</a:t>
            </a:r>
            <a:endParaRPr lang="en-US"/>
          </a:p>
        </p:txBody>
      </p:sp>
      <p:sp>
        <p:nvSpPr>
          <p:cNvPr id="24579" name="Rectangle 3"/>
          <p:cNvSpPr>
            <a:spLocks noGrp="1" noChangeArrowheads="1"/>
          </p:cNvSpPr>
          <p:nvPr>
            <p:ph type="body" idx="1"/>
          </p:nvPr>
        </p:nvSpPr>
        <p:spPr/>
        <p:txBody>
          <a:bodyPr>
            <a:normAutofit lnSpcReduction="10000"/>
          </a:bodyPr>
          <a:lstStyle/>
          <a:p>
            <a:pPr>
              <a:lnSpc>
                <a:spcPct val="80000"/>
              </a:lnSpc>
            </a:pPr>
            <a:r>
              <a:rPr lang="en-US" sz="2400"/>
              <a:t>Romeo stands beneath Juliet’s bedroom window</a:t>
            </a:r>
          </a:p>
          <a:p>
            <a:pPr>
              <a:lnSpc>
                <a:spcPct val="80000"/>
              </a:lnSpc>
            </a:pPr>
            <a:r>
              <a:rPr lang="en-US" sz="2400"/>
              <a:t>Juliet appears on the balcony and thinking she’s alone, reveals her love for Romeo</a:t>
            </a:r>
          </a:p>
          <a:p>
            <a:pPr>
              <a:lnSpc>
                <a:spcPct val="80000"/>
              </a:lnSpc>
            </a:pPr>
            <a:r>
              <a:rPr lang="en-US" sz="2400"/>
              <a:t>She despairs over the feud and the problems it creates</a:t>
            </a:r>
          </a:p>
          <a:p>
            <a:pPr>
              <a:lnSpc>
                <a:spcPct val="80000"/>
              </a:lnSpc>
            </a:pPr>
            <a:r>
              <a:rPr lang="en-US" sz="2400"/>
              <a:t>Romeo listens and when Juliet calls on him to “doff” his name, he reveals himself</a:t>
            </a:r>
          </a:p>
          <a:p>
            <a:pPr>
              <a:lnSpc>
                <a:spcPct val="80000"/>
              </a:lnSpc>
            </a:pPr>
            <a:r>
              <a:rPr lang="en-US" sz="2400"/>
              <a:t>They exchange expressions of love and devotion</a:t>
            </a:r>
          </a:p>
          <a:p>
            <a:pPr>
              <a:lnSpc>
                <a:spcPct val="80000"/>
              </a:lnSpc>
            </a:pPr>
            <a:r>
              <a:rPr lang="en-US" sz="2400"/>
              <a:t>Nurse calls Juliet away, but she returns</a:t>
            </a:r>
          </a:p>
          <a:p>
            <a:pPr>
              <a:lnSpc>
                <a:spcPct val="80000"/>
              </a:lnSpc>
            </a:pPr>
            <a:r>
              <a:rPr lang="en-US" sz="2400"/>
              <a:t>They agree to marry</a:t>
            </a:r>
          </a:p>
          <a:p>
            <a:pPr>
              <a:lnSpc>
                <a:spcPct val="80000"/>
              </a:lnSpc>
            </a:pPr>
            <a:r>
              <a:rPr lang="en-US" sz="2400"/>
              <a:t>Juliet promises to send a messenger the next day so that Romeo can explain the wedding arrangements </a:t>
            </a:r>
          </a:p>
          <a:p>
            <a:pPr>
              <a:lnSpc>
                <a:spcPct val="80000"/>
              </a:lnSpc>
            </a:pPr>
            <a:r>
              <a:rPr lang="en-US" sz="2400"/>
              <a:t>The scene concludes as day breaks and Romeo leaves to seek the advice of Friar Lawrence</a:t>
            </a:r>
            <a:endParaRPr lang="en-GB" sz="2400"/>
          </a:p>
          <a:p>
            <a:pPr>
              <a:lnSpc>
                <a:spcPct val="80000"/>
              </a:lnSpc>
            </a:pPr>
            <a:endParaRPr lang="en-US" sz="24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45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45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45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457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457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457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457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245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a:t>Light Imagery</a:t>
            </a:r>
          </a:p>
        </p:txBody>
      </p:sp>
      <p:sp>
        <p:nvSpPr>
          <p:cNvPr id="25603" name="Rectangle 3"/>
          <p:cNvSpPr>
            <a:spLocks noGrp="1" noChangeArrowheads="1"/>
          </p:cNvSpPr>
          <p:nvPr>
            <p:ph type="body" idx="1"/>
          </p:nvPr>
        </p:nvSpPr>
        <p:spPr/>
        <p:txBody>
          <a:bodyPr>
            <a:normAutofit fontScale="92500"/>
          </a:bodyPr>
          <a:lstStyle/>
          <a:p>
            <a:pPr>
              <a:lnSpc>
                <a:spcPct val="80000"/>
              </a:lnSpc>
            </a:pPr>
            <a:r>
              <a:rPr lang="en-US" sz="2800"/>
              <a:t>Shakespeare uses light and dark imagery in this scene to describe the blossoming of Romeo and Juliet’s romance</a:t>
            </a:r>
          </a:p>
          <a:p>
            <a:pPr>
              <a:lnSpc>
                <a:spcPct val="80000"/>
              </a:lnSpc>
            </a:pPr>
            <a:r>
              <a:rPr lang="en-GB" sz="2800"/>
              <a:t>Juliet is compared to the sun and stars, and as a ‘bright angel’</a:t>
            </a:r>
          </a:p>
          <a:p>
            <a:pPr>
              <a:lnSpc>
                <a:spcPct val="80000"/>
              </a:lnSpc>
            </a:pPr>
            <a:r>
              <a:rPr lang="en-US" sz="2800"/>
              <a:t>As Romeo stands in the shadows, he looks to the balcony and compares Juliet to the sun</a:t>
            </a:r>
          </a:p>
          <a:p>
            <a:pPr>
              <a:lnSpc>
                <a:spcPct val="80000"/>
              </a:lnSpc>
            </a:pPr>
            <a:r>
              <a:rPr lang="en-GB" sz="2800"/>
              <a:t>Romeo implies that her very appearance is enough to banish night-time </a:t>
            </a:r>
          </a:p>
          <a:p>
            <a:pPr>
              <a:lnSpc>
                <a:spcPct val="80000"/>
              </a:lnSpc>
            </a:pPr>
            <a:r>
              <a:rPr lang="en-US" sz="2800"/>
              <a:t>Thus, as Romeo steps from the moonlit darkness into the light from Juliet’s balcony, he has left behind his melodramatic woes and moved toward a more genuine, mature understanding of love</a:t>
            </a:r>
            <a:endParaRPr lang="en-GB" sz="28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Light and Dark interplay </a:t>
            </a:r>
            <a:endParaRPr lang="en-GB" dirty="0"/>
          </a:p>
        </p:txBody>
      </p:sp>
      <p:sp>
        <p:nvSpPr>
          <p:cNvPr id="3" name="Content Placeholder 2"/>
          <p:cNvSpPr>
            <a:spLocks noGrp="1"/>
          </p:cNvSpPr>
          <p:nvPr>
            <p:ph sz="quarter" idx="1"/>
          </p:nvPr>
        </p:nvSpPr>
        <p:spPr/>
        <p:txBody>
          <a:bodyPr>
            <a:normAutofit fontScale="92500" lnSpcReduction="10000"/>
          </a:bodyPr>
          <a:lstStyle/>
          <a:p>
            <a:r>
              <a:rPr lang="en-GB" dirty="0" smtClean="0"/>
              <a:t>Importance of light and dark in Act 1</a:t>
            </a:r>
          </a:p>
          <a:p>
            <a:endParaRPr lang="en-GB" dirty="0" smtClean="0"/>
          </a:p>
          <a:p>
            <a:r>
              <a:rPr lang="en-US" dirty="0" smtClean="0"/>
              <a:t>Romeo compares Juliet to, "a rich jewel in an </a:t>
            </a:r>
            <a:r>
              <a:rPr lang="en-US" dirty="0" err="1" smtClean="0"/>
              <a:t>Ethiope's</a:t>
            </a:r>
            <a:r>
              <a:rPr lang="en-US" dirty="0" smtClean="0"/>
              <a:t> ear" (1.5.43) when he first sees her. This play on the comparison of dark and light shows up frequently in subsequent scenes</a:t>
            </a:r>
          </a:p>
          <a:p>
            <a:r>
              <a:rPr lang="en-US" dirty="0" smtClean="0"/>
              <a:t> It is a central part of their love that important love scenes take place in the dark, away from the disorder of the day. Thus Romeo loves Juliet at night, but kills </a:t>
            </a:r>
            <a:r>
              <a:rPr lang="en-US" dirty="0" err="1" smtClean="0"/>
              <a:t>Tybalt</a:t>
            </a:r>
            <a:r>
              <a:rPr lang="en-US" dirty="0" smtClean="0"/>
              <a:t> during the day.</a:t>
            </a:r>
          </a:p>
          <a:p>
            <a:endParaRPr lang="en-US" dirty="0" smtClean="0"/>
          </a:p>
          <a:p>
            <a:r>
              <a:rPr lang="en-US" dirty="0" smtClean="0"/>
              <a:t> It especially shows up in the first act in the way Romeo shuts out the daylight while he is pining for Rosaline. </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Light and dark in act 2 </a:t>
            </a:r>
            <a:endParaRPr lang="en-GB" dirty="0"/>
          </a:p>
        </p:txBody>
      </p:sp>
      <p:sp>
        <p:nvSpPr>
          <p:cNvPr id="3" name="Content Placeholder 2"/>
          <p:cNvSpPr>
            <a:spLocks noGrp="1"/>
          </p:cNvSpPr>
          <p:nvPr>
            <p:ph sz="quarter" idx="1"/>
          </p:nvPr>
        </p:nvSpPr>
        <p:spPr/>
        <p:txBody>
          <a:bodyPr>
            <a:normAutofit fontScale="92500" lnSpcReduction="20000"/>
          </a:bodyPr>
          <a:lstStyle/>
          <a:p>
            <a:r>
              <a:rPr lang="en-US" dirty="0" smtClean="0"/>
              <a:t>The interaction and conflict of night and day is raised to new levels within the second act. </a:t>
            </a:r>
            <a:r>
              <a:rPr lang="en-US" dirty="0" err="1" smtClean="0"/>
              <a:t>Benvolio</a:t>
            </a:r>
            <a:r>
              <a:rPr lang="en-US" dirty="0" smtClean="0"/>
              <a:t> states that, "Blind is his love, and best befits the dark" (2.1.32), in reference to Romeo's passion. </a:t>
            </a:r>
          </a:p>
          <a:p>
            <a:endParaRPr lang="en-US" dirty="0" smtClean="0"/>
          </a:p>
          <a:p>
            <a:r>
              <a:rPr lang="en-US" dirty="0" smtClean="0"/>
              <a:t>And when Romeo finally sees Juliet again, he wonders, "But soft, what light through yonder window breaks? / It is the east, and Juliet is the sun. / Arise, fair sun, and kill the envious moon" (2.1.44-46). Romeo then invokes the darkness as a form of protection from harm, "I have night's cloak to hide me from their eyes" (2.1.117). </a:t>
            </a:r>
          </a:p>
          <a:p>
            <a:endParaRPr lang="en-US" dirty="0" smtClean="0"/>
          </a:p>
          <a:p>
            <a:r>
              <a:rPr lang="en-US" dirty="0" smtClean="0"/>
              <a:t>This conflict will not end until the disorder of the day eventually overcomes the passionate nights and destroys the lives of both lovers. </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GB" dirty="0" smtClean="0"/>
              <a:t>Love and purity</a:t>
            </a:r>
            <a:endParaRPr lang="en-US" dirty="0"/>
          </a:p>
        </p:txBody>
      </p:sp>
      <p:sp>
        <p:nvSpPr>
          <p:cNvPr id="53251" name="Rectangle 3"/>
          <p:cNvSpPr>
            <a:spLocks noGrp="1" noChangeArrowheads="1"/>
          </p:cNvSpPr>
          <p:nvPr>
            <p:ph type="body" idx="1"/>
          </p:nvPr>
        </p:nvSpPr>
        <p:spPr/>
        <p:txBody>
          <a:bodyPr>
            <a:normAutofit lnSpcReduction="10000"/>
          </a:bodyPr>
          <a:lstStyle/>
          <a:p>
            <a:r>
              <a:rPr lang="en-US" sz="2800"/>
              <a:t>Shakespeare describes the pure and innocent quality of their love by juxtaposing the balcony scene with Mercutio’s lewd sexual jokes in the previous scene</a:t>
            </a:r>
          </a:p>
          <a:p>
            <a:r>
              <a:rPr lang="en-US" sz="2800"/>
              <a:t>Romeo returns to the religious imagery when he describes Juliet as, “a bright angel” and “dear saint”</a:t>
            </a:r>
          </a:p>
          <a:p>
            <a:r>
              <a:rPr lang="en-US" sz="2800"/>
              <a:t>The recurring use of religious imagery emphasises the purity of Romeo and Juliet’s love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GB"/>
              <a:t>Darkness</a:t>
            </a:r>
            <a:endParaRPr lang="en-US"/>
          </a:p>
        </p:txBody>
      </p:sp>
      <p:sp>
        <p:nvSpPr>
          <p:cNvPr id="52227" name="Rectangle 3"/>
          <p:cNvSpPr>
            <a:spLocks noGrp="1" noChangeArrowheads="1"/>
          </p:cNvSpPr>
          <p:nvPr>
            <p:ph type="body" idx="1"/>
          </p:nvPr>
        </p:nvSpPr>
        <p:spPr/>
        <p:txBody>
          <a:bodyPr/>
          <a:lstStyle/>
          <a:p>
            <a:r>
              <a:rPr lang="en-US" sz="2800" dirty="0"/>
              <a:t>The scene takes place at </a:t>
            </a:r>
            <a:r>
              <a:rPr lang="en-US" sz="2800" dirty="0" smtClean="0"/>
              <a:t>night, </a:t>
            </a:r>
            <a:r>
              <a:rPr lang="en-US" sz="2800" dirty="0"/>
              <a:t>illustrating the way Romeo and Juliet’s love exists in a world separate from others </a:t>
            </a:r>
          </a:p>
          <a:p>
            <a:r>
              <a:rPr lang="en-US" sz="2800" dirty="0"/>
              <a:t>Throughout the play, their love flourishes at night - an allusion to the forbidden nature of their relationship</a:t>
            </a:r>
          </a:p>
          <a:p>
            <a:r>
              <a:rPr lang="en-US" sz="2800" dirty="0"/>
              <a:t>As night ends and dawn breaks, the two are forced to part to avoid being discovered by the </a:t>
            </a:r>
            <a:r>
              <a:rPr lang="en-US" sz="2800" dirty="0" err="1"/>
              <a:t>Capulets</a:t>
            </a:r>
            <a:endParaRPr 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GB" dirty="0" smtClean="0"/>
              <a:t>Romeo</a:t>
            </a:r>
            <a:endParaRPr lang="en-US" dirty="0"/>
          </a:p>
        </p:txBody>
      </p:sp>
      <p:sp>
        <p:nvSpPr>
          <p:cNvPr id="54275" name="Rectangle 3"/>
          <p:cNvSpPr>
            <a:spLocks noGrp="1" noChangeArrowheads="1"/>
          </p:cNvSpPr>
          <p:nvPr>
            <p:ph type="body" idx="1"/>
          </p:nvPr>
        </p:nvSpPr>
        <p:spPr/>
        <p:txBody>
          <a:bodyPr>
            <a:normAutofit fontScale="92500" lnSpcReduction="10000"/>
          </a:bodyPr>
          <a:lstStyle/>
          <a:p>
            <a:pPr>
              <a:lnSpc>
                <a:spcPct val="80000"/>
              </a:lnSpc>
            </a:pPr>
            <a:r>
              <a:rPr lang="en-US" sz="2400"/>
              <a:t>Romeo begins to display signs of increasing maturity </a:t>
            </a:r>
          </a:p>
          <a:p>
            <a:pPr>
              <a:lnSpc>
                <a:spcPct val="80000"/>
              </a:lnSpc>
            </a:pPr>
            <a:r>
              <a:rPr lang="en-US" sz="2400"/>
              <a:t>His speeches are now natural rather than the rehearsed rhymed couplets</a:t>
            </a:r>
          </a:p>
          <a:p>
            <a:pPr>
              <a:lnSpc>
                <a:spcPct val="80000"/>
              </a:lnSpc>
            </a:pPr>
            <a:r>
              <a:rPr lang="en-US" sz="2400"/>
              <a:t>Romeo is no longer the melancholy lover of Act I</a:t>
            </a:r>
          </a:p>
          <a:p>
            <a:pPr>
              <a:lnSpc>
                <a:spcPct val="80000"/>
              </a:lnSpc>
            </a:pPr>
            <a:r>
              <a:rPr lang="en-GB" sz="2400"/>
              <a:t>He is no longer concerned with himself, but thinks of Juliet</a:t>
            </a:r>
          </a:p>
          <a:p>
            <a:pPr>
              <a:lnSpc>
                <a:spcPct val="80000"/>
              </a:lnSpc>
            </a:pPr>
            <a:r>
              <a:rPr lang="en-GB" sz="2400"/>
              <a:t>He is willing to sacrifice his family, society and his life for her</a:t>
            </a:r>
            <a:endParaRPr lang="en-US" sz="2400"/>
          </a:p>
          <a:p>
            <a:pPr>
              <a:lnSpc>
                <a:spcPct val="80000"/>
              </a:lnSpc>
            </a:pPr>
            <a:r>
              <a:rPr lang="en-US" sz="2400"/>
              <a:t>Although Romeo has matured to an extent, he remains somewhat immature when compared with Juliet</a:t>
            </a:r>
          </a:p>
          <a:p>
            <a:pPr>
              <a:lnSpc>
                <a:spcPct val="80000"/>
              </a:lnSpc>
            </a:pPr>
            <a:r>
              <a:rPr lang="en-US" sz="2400"/>
              <a:t>She considers practical and logical ideas</a:t>
            </a:r>
          </a:p>
          <a:p>
            <a:pPr>
              <a:lnSpc>
                <a:spcPct val="80000"/>
              </a:lnSpc>
            </a:pPr>
            <a:r>
              <a:rPr lang="en-GB" sz="2400"/>
              <a:t>He is impetuous, headstrong breaking into his enemy’s garden and risking his life</a:t>
            </a:r>
          </a:p>
          <a:p>
            <a:pPr>
              <a:lnSpc>
                <a:spcPct val="80000"/>
              </a:lnSpc>
            </a:pPr>
            <a:r>
              <a:rPr lang="en-GB" sz="2400"/>
              <a:t>He continues speaking in romantic exaggerated images</a:t>
            </a:r>
            <a:endParaRPr lang="en-US" sz="24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Juliet</a:t>
            </a:r>
            <a:endParaRPr lang="en-US"/>
          </a:p>
        </p:txBody>
      </p:sp>
      <p:sp>
        <p:nvSpPr>
          <p:cNvPr id="55299" name="Rectangle 3"/>
          <p:cNvSpPr>
            <a:spLocks noGrp="1" noChangeArrowheads="1"/>
          </p:cNvSpPr>
          <p:nvPr>
            <p:ph type="body" idx="1"/>
          </p:nvPr>
        </p:nvSpPr>
        <p:spPr/>
        <p:txBody>
          <a:bodyPr>
            <a:normAutofit lnSpcReduction="10000"/>
          </a:bodyPr>
          <a:lstStyle/>
          <a:p>
            <a:pPr>
              <a:lnSpc>
                <a:spcPct val="90000"/>
              </a:lnSpc>
            </a:pPr>
            <a:r>
              <a:rPr lang="en-US" sz="2400"/>
              <a:t>Juliet reveals intelligence through complex philosophical thought concerning the nature of identity </a:t>
            </a:r>
          </a:p>
          <a:p>
            <a:pPr>
              <a:lnSpc>
                <a:spcPct val="90000"/>
              </a:lnSpc>
            </a:pPr>
            <a:r>
              <a:rPr lang="en-US" sz="2400"/>
              <a:t>Compares Romeo to a rose and reasons that if a rose were given another name, it would still be a rose</a:t>
            </a:r>
          </a:p>
          <a:p>
            <a:pPr>
              <a:lnSpc>
                <a:spcPct val="90000"/>
              </a:lnSpc>
            </a:pPr>
            <a:r>
              <a:rPr lang="en-US" sz="2400"/>
              <a:t>Shows increasing self-possession and confidence  - introduces the idea of marriage </a:t>
            </a:r>
          </a:p>
          <a:p>
            <a:pPr>
              <a:lnSpc>
                <a:spcPct val="90000"/>
              </a:lnSpc>
            </a:pPr>
            <a:r>
              <a:rPr lang="en-GB" sz="2400"/>
              <a:t>Practical, concerned with Romeo’s safety </a:t>
            </a:r>
          </a:p>
          <a:p>
            <a:pPr>
              <a:lnSpc>
                <a:spcPct val="90000"/>
              </a:lnSpc>
            </a:pPr>
            <a:r>
              <a:rPr lang="en-US" sz="2400"/>
              <a:t>Realist: stops Romeo from swearing his love on the moon as it is too </a:t>
            </a:r>
            <a:r>
              <a:rPr lang="en-US" sz="2400" i="1"/>
              <a:t>“inconstant”</a:t>
            </a:r>
            <a:r>
              <a:rPr lang="en-US" sz="2400"/>
              <a:t> and </a:t>
            </a:r>
            <a:r>
              <a:rPr lang="en-US" sz="2400" i="1"/>
              <a:t>“variable”</a:t>
            </a:r>
            <a:r>
              <a:rPr lang="en-US" sz="2400"/>
              <a:t> - encourages him to express his love genuinely</a:t>
            </a:r>
          </a:p>
          <a:p>
            <a:pPr>
              <a:lnSpc>
                <a:spcPct val="90000"/>
              </a:lnSpc>
            </a:pPr>
            <a:r>
              <a:rPr lang="en-GB" sz="2400"/>
              <a:t>Mature in understanding they are moving too quickly and that their love may not last: </a:t>
            </a:r>
            <a:r>
              <a:rPr lang="en-GB" sz="2400" i="1"/>
              <a:t>“It is too rash, too unadvised, too sudden”</a:t>
            </a:r>
            <a:endParaRPr lang="en-US" sz="2400" i="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GB"/>
              <a:t>Marriage</a:t>
            </a:r>
          </a:p>
        </p:txBody>
      </p:sp>
      <p:sp>
        <p:nvSpPr>
          <p:cNvPr id="58371" name="Rectangle 3"/>
          <p:cNvSpPr>
            <a:spLocks noGrp="1" noChangeArrowheads="1"/>
          </p:cNvSpPr>
          <p:nvPr>
            <p:ph type="body" idx="1"/>
          </p:nvPr>
        </p:nvSpPr>
        <p:spPr/>
        <p:txBody>
          <a:bodyPr/>
          <a:lstStyle/>
          <a:p>
            <a:pPr>
              <a:lnSpc>
                <a:spcPct val="90000"/>
              </a:lnSpc>
            </a:pPr>
            <a:r>
              <a:rPr lang="en-GB" sz="2800" i="1"/>
              <a:t>‘I have no joy of this contract tonight’ - </a:t>
            </a:r>
            <a:r>
              <a:rPr lang="en-GB" sz="2800"/>
              <a:t>She is aware that they are both in the grip of a passion and possession that they cannot fight – and that it may not necessarily end well for them (foreshadowing)</a:t>
            </a:r>
          </a:p>
          <a:p>
            <a:pPr>
              <a:lnSpc>
                <a:spcPct val="90000"/>
              </a:lnSpc>
            </a:pPr>
            <a:r>
              <a:rPr lang="en-GB" sz="2800"/>
              <a:t>Very quickly, she demands that if Romeo’s </a:t>
            </a:r>
            <a:r>
              <a:rPr lang="en-GB" sz="2800" i="1"/>
              <a:t>‘love be honourable’</a:t>
            </a:r>
            <a:r>
              <a:rPr lang="en-GB" sz="2800"/>
              <a:t>, then they should marry immediately, and she will give up everything for him (including </a:t>
            </a:r>
            <a:r>
              <a:rPr lang="en-GB" sz="2800" i="1"/>
              <a:t>her</a:t>
            </a:r>
            <a:r>
              <a:rPr lang="en-GB" sz="2800"/>
              <a:t> name)</a:t>
            </a:r>
          </a:p>
          <a:p>
            <a:pPr>
              <a:lnSpc>
                <a:spcPct val="90000"/>
              </a:lnSpc>
            </a:pPr>
            <a:r>
              <a:rPr lang="en-US" sz="2800"/>
              <a:t>At Juliet’s suggestion, they plan to marry</a:t>
            </a:r>
            <a:endParaRPr lang="en-GB" sz="28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GB"/>
              <a:t>Tension</a:t>
            </a:r>
            <a:endParaRPr lang="en-US"/>
          </a:p>
        </p:txBody>
      </p:sp>
      <p:sp>
        <p:nvSpPr>
          <p:cNvPr id="57347" name="Rectangle 3"/>
          <p:cNvSpPr>
            <a:spLocks noGrp="1" noChangeArrowheads="1"/>
          </p:cNvSpPr>
          <p:nvPr>
            <p:ph type="body" idx="1"/>
          </p:nvPr>
        </p:nvSpPr>
        <p:spPr/>
        <p:txBody>
          <a:bodyPr>
            <a:normAutofit lnSpcReduction="10000"/>
          </a:bodyPr>
          <a:lstStyle/>
          <a:p>
            <a:pPr>
              <a:lnSpc>
                <a:spcPct val="80000"/>
              </a:lnSpc>
            </a:pPr>
            <a:r>
              <a:rPr lang="en-GB" sz="2400"/>
              <a:t>Fear Romeo will be discovered by the Capulets</a:t>
            </a:r>
          </a:p>
          <a:p>
            <a:pPr>
              <a:lnSpc>
                <a:spcPct val="80000"/>
              </a:lnSpc>
            </a:pPr>
            <a:r>
              <a:rPr lang="en-GB" sz="2400"/>
              <a:t>Feel anxious for Juliet who is unaware that she is exposing her innermost feelings to Romeo</a:t>
            </a:r>
            <a:endParaRPr lang="en-US" sz="2400"/>
          </a:p>
          <a:p>
            <a:pPr>
              <a:lnSpc>
                <a:spcPct val="80000"/>
              </a:lnSpc>
            </a:pPr>
            <a:r>
              <a:rPr lang="en-US" sz="2400"/>
              <a:t>Interruptions from the Nurse add to the atmosphere of intense urgency as the lovers frantically say good-bye</a:t>
            </a:r>
          </a:p>
          <a:p>
            <a:pPr>
              <a:lnSpc>
                <a:spcPct val="80000"/>
              </a:lnSpc>
            </a:pPr>
            <a:r>
              <a:rPr lang="en-GB" sz="2400"/>
              <a:t>It also reveals the way in which others intrude upon and destroy their love</a:t>
            </a:r>
            <a:endParaRPr lang="en-US" sz="2400"/>
          </a:p>
          <a:p>
            <a:pPr>
              <a:lnSpc>
                <a:spcPct val="80000"/>
              </a:lnSpc>
            </a:pPr>
            <a:r>
              <a:rPr lang="en-US" sz="2400"/>
              <a:t>The anticipation of their forthcoming marriage continues to build further tension and increase the pace of the play</a:t>
            </a:r>
          </a:p>
          <a:p>
            <a:pPr>
              <a:lnSpc>
                <a:spcPct val="80000"/>
              </a:lnSpc>
            </a:pPr>
            <a:r>
              <a:rPr lang="en-GB" sz="2400"/>
              <a:t>However, this is the most positive, joyful, problem free scene in the play</a:t>
            </a:r>
          </a:p>
          <a:p>
            <a:pPr>
              <a:lnSpc>
                <a:spcPct val="80000"/>
              </a:lnSpc>
            </a:pPr>
            <a:r>
              <a:rPr lang="en-GB" sz="2400"/>
              <a:t>It is the only scene where their love is developed and explored, with the possibility of a happy conclusion</a:t>
            </a:r>
            <a:endParaRPr 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Setting	</a:t>
            </a:r>
            <a:endParaRPr lang="en-GB" dirty="0"/>
          </a:p>
        </p:txBody>
      </p:sp>
      <p:sp>
        <p:nvSpPr>
          <p:cNvPr id="3" name="Content Placeholder 2"/>
          <p:cNvSpPr>
            <a:spLocks noGrp="1"/>
          </p:cNvSpPr>
          <p:nvPr>
            <p:ph sz="quarter" idx="1"/>
          </p:nvPr>
        </p:nvSpPr>
        <p:spPr/>
        <p:txBody>
          <a:bodyPr>
            <a:normAutofit/>
          </a:bodyPr>
          <a:lstStyle/>
          <a:p>
            <a:r>
              <a:rPr lang="en-GB" dirty="0" smtClean="0"/>
              <a:t>Verona, Italy  during the Renaissance.</a:t>
            </a:r>
          </a:p>
          <a:p>
            <a:endParaRPr lang="en-GB" dirty="0" smtClean="0"/>
          </a:p>
          <a:p>
            <a:r>
              <a:rPr lang="en-GB" dirty="0" smtClean="0"/>
              <a:t>Romeo and Juliet come from feuding powerful, wealthy families in Verona. The </a:t>
            </a:r>
            <a:r>
              <a:rPr lang="en-GB" dirty="0" err="1" smtClean="0"/>
              <a:t>Montagues</a:t>
            </a:r>
            <a:r>
              <a:rPr lang="en-GB" dirty="0" smtClean="0"/>
              <a:t> and </a:t>
            </a:r>
            <a:r>
              <a:rPr lang="en-GB" dirty="0" err="1" smtClean="0"/>
              <a:t>Capulets</a:t>
            </a:r>
            <a:r>
              <a:rPr lang="en-GB" dirty="0" smtClean="0"/>
              <a:t> are as misguided as each other and the older generation are portrayed as somewhat foolish and staid compared to the young, vital and passionate younger generation. The play mirrors other Shakespeare plays such as “As You Like It” with the disregard for authority.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a:t>Fate</a:t>
            </a:r>
            <a:endParaRPr lang="en-US"/>
          </a:p>
        </p:txBody>
      </p:sp>
      <p:sp>
        <p:nvSpPr>
          <p:cNvPr id="56323" name="Rectangle 3"/>
          <p:cNvSpPr>
            <a:spLocks noGrp="1" noChangeArrowheads="1"/>
          </p:cNvSpPr>
          <p:nvPr>
            <p:ph type="body" idx="1"/>
          </p:nvPr>
        </p:nvSpPr>
        <p:spPr/>
        <p:txBody>
          <a:bodyPr/>
          <a:lstStyle/>
          <a:p>
            <a:r>
              <a:rPr lang="en-US"/>
              <a:t>Juliet seeks her own fate rather than a destiny imposed upon her by her parents as she introduces the idea of marriage to Romeo</a:t>
            </a:r>
          </a:p>
          <a:p>
            <a:r>
              <a:rPr lang="en-US"/>
              <a:t>Juliet’s promise to Romeo to </a:t>
            </a:r>
            <a:r>
              <a:rPr lang="en-US" i="1"/>
              <a:t>“follow thee my lord throughout the world”</a:t>
            </a:r>
            <a:r>
              <a:rPr lang="en-US"/>
              <a:t> foreshadows the final scene of the play, when Juliet follows Romeo into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a:t>Society</a:t>
            </a:r>
          </a:p>
        </p:txBody>
      </p:sp>
      <p:sp>
        <p:nvSpPr>
          <p:cNvPr id="28675" name="Rectangle 3"/>
          <p:cNvSpPr>
            <a:spLocks noGrp="1" noChangeArrowheads="1"/>
          </p:cNvSpPr>
          <p:nvPr>
            <p:ph type="body" idx="1"/>
          </p:nvPr>
        </p:nvSpPr>
        <p:spPr/>
        <p:txBody>
          <a:bodyPr>
            <a:normAutofit lnSpcReduction="10000"/>
          </a:bodyPr>
          <a:lstStyle/>
          <a:p>
            <a:r>
              <a:rPr lang="en-GB" sz="2800"/>
              <a:t>Juliet refuses to accept that Romeo must be her enemy, but she cannot make him NOT be a Montague, and all that that name stands for</a:t>
            </a:r>
          </a:p>
          <a:p>
            <a:r>
              <a:rPr lang="en-GB" sz="2800"/>
              <a:t>In the garden, they are able to pretend that names (or language) does not matter, and that only the language of love holds sway</a:t>
            </a:r>
          </a:p>
          <a:p>
            <a:r>
              <a:rPr lang="en-GB" sz="2800"/>
              <a:t>But the language of society will prevail in the end – Romeo IS a Montague and will only ever be seen as such by his enemies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a:t>Act II, Scene iii - Summary</a:t>
            </a:r>
          </a:p>
        </p:txBody>
      </p:sp>
      <p:sp>
        <p:nvSpPr>
          <p:cNvPr id="33795" name="Rectangle 3"/>
          <p:cNvSpPr>
            <a:spLocks noGrp="1" noChangeArrowheads="1"/>
          </p:cNvSpPr>
          <p:nvPr>
            <p:ph type="body" idx="1"/>
          </p:nvPr>
        </p:nvSpPr>
        <p:spPr/>
        <p:txBody>
          <a:bodyPr>
            <a:normAutofit fontScale="92500" lnSpcReduction="10000"/>
          </a:bodyPr>
          <a:lstStyle/>
          <a:p>
            <a:pPr>
              <a:lnSpc>
                <a:spcPct val="90000"/>
              </a:lnSpc>
            </a:pPr>
            <a:r>
              <a:rPr lang="en-GB" sz="2800"/>
              <a:t>Friar Laurence speaks a lengthy meditation on the duality of good and evil that exists in nature</a:t>
            </a:r>
          </a:p>
          <a:p>
            <a:pPr>
              <a:lnSpc>
                <a:spcPct val="90000"/>
              </a:lnSpc>
            </a:pPr>
            <a:r>
              <a:rPr lang="en-GB" sz="2800"/>
              <a:t>This alerts us to the fact that he has a deep knowledge of the properties of plants and herbs</a:t>
            </a:r>
          </a:p>
          <a:p>
            <a:pPr>
              <a:lnSpc>
                <a:spcPct val="90000"/>
              </a:lnSpc>
            </a:pPr>
            <a:r>
              <a:rPr lang="en-US" sz="2800"/>
              <a:t>Romeo arrives, tells him of his love for Juliet and asks the Friar to marry them later that day</a:t>
            </a:r>
          </a:p>
          <a:p>
            <a:pPr>
              <a:lnSpc>
                <a:spcPct val="90000"/>
              </a:lnSpc>
            </a:pPr>
            <a:r>
              <a:rPr lang="en-US" sz="2800"/>
              <a:t>The Friar is amazed and concerned at the speed with which Romeo has transferred his love from Rosaline to Juliet</a:t>
            </a:r>
          </a:p>
          <a:p>
            <a:pPr>
              <a:lnSpc>
                <a:spcPct val="90000"/>
              </a:lnSpc>
            </a:pPr>
            <a:r>
              <a:rPr lang="en-US" sz="2800"/>
              <a:t>But he agrees to marry the couple hoping it will  ease the feud between the families</a:t>
            </a:r>
          </a:p>
          <a:p>
            <a:pPr>
              <a:lnSpc>
                <a:spcPct val="90000"/>
              </a:lnSpc>
            </a:pPr>
            <a:endParaRPr lang="en-GB" sz="28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GB"/>
              <a:t>Conflict between Good and Evil</a:t>
            </a:r>
            <a:endParaRPr lang="en-US"/>
          </a:p>
        </p:txBody>
      </p:sp>
      <p:sp>
        <p:nvSpPr>
          <p:cNvPr id="62467" name="Rectangle 3"/>
          <p:cNvSpPr>
            <a:spLocks noGrp="1" noChangeArrowheads="1"/>
          </p:cNvSpPr>
          <p:nvPr>
            <p:ph type="body" idx="1"/>
          </p:nvPr>
        </p:nvSpPr>
        <p:spPr/>
        <p:txBody>
          <a:bodyPr/>
          <a:lstStyle/>
          <a:p>
            <a:pPr>
              <a:lnSpc>
                <a:spcPct val="80000"/>
              </a:lnSpc>
            </a:pPr>
            <a:r>
              <a:rPr lang="en-US" sz="2800"/>
              <a:t>The dual nature within the Friar’s plants suggests a coexistence of good and evil: </a:t>
            </a:r>
            <a:r>
              <a:rPr lang="en-US" sz="2800" i="1"/>
              <a:t>“Virtue itself turns vice, being misapplied; / And vice sometimes by action dignified.” </a:t>
            </a:r>
          </a:p>
          <a:p>
            <a:pPr>
              <a:lnSpc>
                <a:spcPct val="80000"/>
              </a:lnSpc>
            </a:pPr>
            <a:r>
              <a:rPr lang="en-US" sz="2800"/>
              <a:t>The tension between good and evil is a constant force in this play </a:t>
            </a:r>
          </a:p>
          <a:p>
            <a:pPr>
              <a:lnSpc>
                <a:spcPct val="80000"/>
              </a:lnSpc>
            </a:pPr>
            <a:r>
              <a:rPr lang="en-US" sz="2800"/>
              <a:t>The Friar is a good example as his intentions are good, in that he wishes to end the feud, but his plan precipitates the tragic end to the play</a:t>
            </a:r>
          </a:p>
          <a:p>
            <a:pPr>
              <a:lnSpc>
                <a:spcPct val="80000"/>
              </a:lnSpc>
            </a:pPr>
            <a:r>
              <a:rPr lang="en-US" sz="2800"/>
              <a:t>He is naive in his underestimation of the feud and the workings of fate</a:t>
            </a:r>
          </a:p>
          <a:p>
            <a:pPr>
              <a:lnSpc>
                <a:spcPct val="80000"/>
              </a:lnSpc>
            </a:pPr>
            <a:endParaRPr lang="en-US" sz="28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GB"/>
              <a:t>Friar and Romeo</a:t>
            </a:r>
            <a:endParaRPr lang="en-US"/>
          </a:p>
        </p:txBody>
      </p:sp>
      <p:sp>
        <p:nvSpPr>
          <p:cNvPr id="64515" name="Rectangle 3"/>
          <p:cNvSpPr>
            <a:spLocks noGrp="1" noChangeArrowheads="1"/>
          </p:cNvSpPr>
          <p:nvPr>
            <p:ph type="body" idx="1"/>
          </p:nvPr>
        </p:nvSpPr>
        <p:spPr/>
        <p:txBody>
          <a:bodyPr/>
          <a:lstStyle/>
          <a:p>
            <a:pPr>
              <a:lnSpc>
                <a:spcPct val="90000"/>
              </a:lnSpc>
            </a:pPr>
            <a:r>
              <a:rPr lang="en-US"/>
              <a:t>The Friar acts as a father figure to Romeo</a:t>
            </a:r>
          </a:p>
          <a:p>
            <a:pPr>
              <a:lnSpc>
                <a:spcPct val="90000"/>
              </a:lnSpc>
            </a:pPr>
            <a:r>
              <a:rPr lang="en-US"/>
              <a:t>He is the only person to whom Romeo can confide the secret of his love for Juliet and his plans to marry</a:t>
            </a:r>
          </a:p>
          <a:p>
            <a:pPr>
              <a:lnSpc>
                <a:spcPct val="90000"/>
              </a:lnSpc>
            </a:pPr>
            <a:r>
              <a:rPr lang="en-GB"/>
              <a:t>He also knew about his love for Roseline, and yet Romeo’s parents did not</a:t>
            </a:r>
            <a:endParaRPr lang="en-US"/>
          </a:p>
          <a:p>
            <a:pPr>
              <a:lnSpc>
                <a:spcPct val="90000"/>
              </a:lnSpc>
            </a:pPr>
            <a:r>
              <a:rPr lang="en-GB"/>
              <a:t>Equally he cares about Romeo offering him advice</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GB"/>
              <a:t>Love</a:t>
            </a:r>
          </a:p>
        </p:txBody>
      </p:sp>
      <p:sp>
        <p:nvSpPr>
          <p:cNvPr id="34819" name="Rectangle 3"/>
          <p:cNvSpPr>
            <a:spLocks noGrp="1" noChangeArrowheads="1"/>
          </p:cNvSpPr>
          <p:nvPr>
            <p:ph type="body" idx="1"/>
          </p:nvPr>
        </p:nvSpPr>
        <p:spPr/>
        <p:txBody>
          <a:bodyPr/>
          <a:lstStyle/>
          <a:p>
            <a:r>
              <a:rPr lang="en-GB"/>
              <a:t>The Friar’s disbelief at the speed of Romeo’s love for Rosaline turning to love of Juliet causes us to question if his love is genuine</a:t>
            </a:r>
          </a:p>
          <a:p>
            <a:r>
              <a:rPr lang="en-GB"/>
              <a:t>He describes Romeo as a </a:t>
            </a:r>
            <a:r>
              <a:rPr lang="en-GB" i="1"/>
              <a:t>‘young waverer’</a:t>
            </a:r>
            <a:endParaRPr lang="en-GB"/>
          </a:p>
          <a:p>
            <a:r>
              <a:rPr lang="en-GB"/>
              <a:t>This suggests Romeo’s emotions fluctuate</a:t>
            </a:r>
          </a:p>
          <a:p>
            <a:r>
              <a:rPr lang="en-GB"/>
              <a:t>Although Romeo may appear superficial at this stage he will prove his love for Juliet throughout the action of the play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GB"/>
              <a:t>Romeo’s Flaw</a:t>
            </a:r>
            <a:endParaRPr lang="en-US"/>
          </a:p>
        </p:txBody>
      </p:sp>
      <p:sp>
        <p:nvSpPr>
          <p:cNvPr id="63491" name="Rectangle 3"/>
          <p:cNvSpPr>
            <a:spLocks noGrp="1" noChangeArrowheads="1"/>
          </p:cNvSpPr>
          <p:nvPr>
            <p:ph type="body" idx="1"/>
          </p:nvPr>
        </p:nvSpPr>
        <p:spPr/>
        <p:txBody>
          <a:bodyPr/>
          <a:lstStyle/>
          <a:p>
            <a:r>
              <a:rPr lang="en-US"/>
              <a:t>Romeo is typically impulsive and wants to be married that day </a:t>
            </a:r>
          </a:p>
          <a:p>
            <a:r>
              <a:rPr lang="en-US"/>
              <a:t>The Friar advises caution, reminding Romeo of the love he recently had for Rosaline and the speed with which he has abandoned that love</a:t>
            </a:r>
          </a:p>
          <a:p>
            <a:r>
              <a:rPr lang="en-GB"/>
              <a:t>Romeo’s flaw is that he acts without thought and impulsively follows his emotions</a:t>
            </a: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a:t>Act II, Scene iv - Summary</a:t>
            </a:r>
          </a:p>
        </p:txBody>
      </p:sp>
      <p:sp>
        <p:nvSpPr>
          <p:cNvPr id="35843" name="Rectangle 3"/>
          <p:cNvSpPr>
            <a:spLocks noGrp="1" noChangeArrowheads="1"/>
          </p:cNvSpPr>
          <p:nvPr>
            <p:ph type="body" idx="1"/>
          </p:nvPr>
        </p:nvSpPr>
        <p:spPr/>
        <p:txBody>
          <a:bodyPr>
            <a:normAutofit lnSpcReduction="10000"/>
          </a:bodyPr>
          <a:lstStyle/>
          <a:p>
            <a:pPr>
              <a:lnSpc>
                <a:spcPct val="80000"/>
              </a:lnSpc>
            </a:pPr>
            <a:r>
              <a:rPr lang="en-US" sz="2400"/>
              <a:t>It is the morning after the Capulet feast</a:t>
            </a:r>
          </a:p>
          <a:p>
            <a:pPr>
              <a:lnSpc>
                <a:spcPct val="80000"/>
              </a:lnSpc>
            </a:pPr>
            <a:r>
              <a:rPr lang="en-US" sz="2400"/>
              <a:t>Benvolio explains that Tybalt has sent Romeo a challenge to fight</a:t>
            </a:r>
          </a:p>
          <a:p>
            <a:pPr>
              <a:lnSpc>
                <a:spcPct val="80000"/>
              </a:lnSpc>
            </a:pPr>
            <a:r>
              <a:rPr lang="en-US" sz="2400"/>
              <a:t>Mercutio suggests Tybalt is a good fighter</a:t>
            </a:r>
          </a:p>
          <a:p>
            <a:pPr>
              <a:lnSpc>
                <a:spcPct val="80000"/>
              </a:lnSpc>
            </a:pPr>
            <a:r>
              <a:rPr lang="en-GB" sz="2400"/>
              <a:t>Romeo arrives and we see a change in him – he is lively, funny and quick-witted</a:t>
            </a:r>
          </a:p>
          <a:p>
            <a:pPr>
              <a:lnSpc>
                <a:spcPct val="80000"/>
              </a:lnSpc>
            </a:pPr>
            <a:r>
              <a:rPr lang="en-GB" sz="2400"/>
              <a:t>The marriage plans proceed as </a:t>
            </a:r>
            <a:r>
              <a:rPr lang="en-US" sz="2400"/>
              <a:t>Nurse arrives to find out information for Juliet</a:t>
            </a:r>
          </a:p>
          <a:p>
            <a:pPr>
              <a:lnSpc>
                <a:spcPct val="80000"/>
              </a:lnSpc>
            </a:pPr>
            <a:r>
              <a:rPr lang="en-US" sz="2400"/>
              <a:t>Mercutio exasperates her with his sharp mocking words</a:t>
            </a:r>
          </a:p>
          <a:p>
            <a:pPr>
              <a:lnSpc>
                <a:spcPct val="80000"/>
              </a:lnSpc>
            </a:pPr>
            <a:r>
              <a:rPr lang="en-US" sz="2400"/>
              <a:t>Romeo tells the Nurse that Juliet should meet him at Friar Laurence’s cell at 2 p.m. that afternoon to be married</a:t>
            </a:r>
          </a:p>
          <a:p>
            <a:pPr>
              <a:lnSpc>
                <a:spcPct val="80000"/>
              </a:lnSpc>
            </a:pPr>
            <a:r>
              <a:rPr lang="en-US" sz="2400"/>
              <a:t>The Nurse is to collect a rope ladder from Romeo so that he can climb to Juliet’s window to celebrate their wedding night</a:t>
            </a:r>
            <a:endParaRPr lang="en-GB"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8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58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58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584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584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584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584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58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GB"/>
              <a:t>Romeo Development</a:t>
            </a:r>
            <a:endParaRPr lang="en-US"/>
          </a:p>
        </p:txBody>
      </p:sp>
      <p:sp>
        <p:nvSpPr>
          <p:cNvPr id="65539" name="Rectangle 3"/>
          <p:cNvSpPr>
            <a:spLocks noGrp="1" noChangeArrowheads="1"/>
          </p:cNvSpPr>
          <p:nvPr>
            <p:ph type="body" idx="1"/>
          </p:nvPr>
        </p:nvSpPr>
        <p:spPr/>
        <p:txBody>
          <a:bodyPr>
            <a:normAutofit lnSpcReduction="10000"/>
          </a:bodyPr>
          <a:lstStyle/>
          <a:p>
            <a:pPr>
              <a:lnSpc>
                <a:spcPct val="80000"/>
              </a:lnSpc>
            </a:pPr>
            <a:r>
              <a:rPr lang="en-GB" sz="2800"/>
              <a:t>We see a change in Romeo </a:t>
            </a:r>
          </a:p>
          <a:p>
            <a:pPr>
              <a:lnSpc>
                <a:spcPct val="80000"/>
              </a:lnSpc>
            </a:pPr>
            <a:r>
              <a:rPr lang="en-US" sz="2800"/>
              <a:t>He is now rejuvenated, buoyed by romantic energy </a:t>
            </a:r>
          </a:p>
          <a:p>
            <a:pPr>
              <a:lnSpc>
                <a:spcPct val="80000"/>
              </a:lnSpc>
            </a:pPr>
            <a:r>
              <a:rPr lang="en-US" sz="2800"/>
              <a:t>Thoughts of his marriage have enlivened him and his mind enabling him to meet all of Mercutio’s verbal challenges with equally intelligent, rapid retorts – he outwits Mercutio</a:t>
            </a:r>
          </a:p>
          <a:p>
            <a:pPr>
              <a:lnSpc>
                <a:spcPct val="80000"/>
              </a:lnSpc>
            </a:pPr>
            <a:r>
              <a:rPr lang="en-US" sz="2800"/>
              <a:t>An air of excited anticipation energizes the atmosphere</a:t>
            </a:r>
          </a:p>
          <a:p>
            <a:pPr>
              <a:lnSpc>
                <a:spcPct val="80000"/>
              </a:lnSpc>
            </a:pPr>
            <a:r>
              <a:rPr lang="en-GB" sz="2800"/>
              <a:t>Mercutio notices this change: </a:t>
            </a:r>
            <a:r>
              <a:rPr lang="en-GB" sz="2800" i="1"/>
              <a:t>‘is this not better than groaning for love? Now art thou Romeo.’</a:t>
            </a:r>
          </a:p>
          <a:p>
            <a:pPr>
              <a:lnSpc>
                <a:spcPct val="80000"/>
              </a:lnSpc>
            </a:pPr>
            <a:r>
              <a:rPr lang="en-GB" sz="2800"/>
              <a:t>This ‘sociable’ Romeo is the ‘real’ Romeo</a:t>
            </a:r>
            <a:endParaRPr lang="en-US" sz="28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GB"/>
              <a:t>Tybalt’s Threat</a:t>
            </a:r>
          </a:p>
        </p:txBody>
      </p:sp>
      <p:sp>
        <p:nvSpPr>
          <p:cNvPr id="37891" name="Rectangle 3"/>
          <p:cNvSpPr>
            <a:spLocks noGrp="1" noChangeArrowheads="1"/>
          </p:cNvSpPr>
          <p:nvPr>
            <p:ph type="body" idx="1"/>
          </p:nvPr>
        </p:nvSpPr>
        <p:spPr/>
        <p:txBody>
          <a:bodyPr>
            <a:normAutofit fontScale="92500"/>
          </a:bodyPr>
          <a:lstStyle/>
          <a:p>
            <a:pPr>
              <a:lnSpc>
                <a:spcPct val="80000"/>
              </a:lnSpc>
            </a:pPr>
            <a:r>
              <a:rPr lang="en-GB" sz="2800"/>
              <a:t>Mercutio doubts Romeo’s ability to fight with Tybalt: </a:t>
            </a:r>
            <a:r>
              <a:rPr lang="en-GB" sz="2800" i="1"/>
              <a:t>‘Alas, poor Romeo, he is already dead!’</a:t>
            </a:r>
          </a:p>
          <a:p>
            <a:pPr>
              <a:lnSpc>
                <a:spcPct val="80000"/>
              </a:lnSpc>
            </a:pPr>
            <a:r>
              <a:rPr lang="en-GB" sz="2800"/>
              <a:t>Dramatic irony, as Romeo will kill Tybalt</a:t>
            </a:r>
          </a:p>
          <a:p>
            <a:pPr>
              <a:lnSpc>
                <a:spcPct val="80000"/>
              </a:lnSpc>
            </a:pPr>
            <a:r>
              <a:rPr lang="en-US" sz="2800"/>
              <a:t>Tybalt’s challenge embroils Romeo in the feud even though he has a peaceable nature</a:t>
            </a:r>
          </a:p>
          <a:p>
            <a:pPr>
              <a:lnSpc>
                <a:spcPct val="80000"/>
              </a:lnSpc>
            </a:pPr>
            <a:r>
              <a:rPr lang="en-US" sz="2800"/>
              <a:t>Tybalt’s anger is caused by a trivial incident - he is determined to confront Romeo despite Capulet’s opposition </a:t>
            </a:r>
          </a:p>
          <a:p>
            <a:pPr>
              <a:lnSpc>
                <a:spcPct val="80000"/>
              </a:lnSpc>
            </a:pPr>
            <a:r>
              <a:rPr lang="en-US" sz="2800"/>
              <a:t>The mischievous repartee contrasts with the darkly ominous threats of Tybalt’s challenge</a:t>
            </a:r>
          </a:p>
          <a:p>
            <a:pPr>
              <a:lnSpc>
                <a:spcPct val="80000"/>
              </a:lnSpc>
            </a:pPr>
            <a:r>
              <a:rPr lang="en-US" sz="2800"/>
              <a:t>As in other parts of the play, vastly contrasting ideas coexist – love/hate; euphoria/despair</a:t>
            </a:r>
            <a:endParaRPr lang="en-GB"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Courtly love 	</a:t>
            </a:r>
            <a:endParaRPr lang="en-GB" dirty="0"/>
          </a:p>
        </p:txBody>
      </p:sp>
      <p:sp>
        <p:nvSpPr>
          <p:cNvPr id="3" name="Content Placeholder 2"/>
          <p:cNvSpPr>
            <a:spLocks noGrp="1"/>
          </p:cNvSpPr>
          <p:nvPr>
            <p:ph sz="quarter" idx="1"/>
          </p:nvPr>
        </p:nvSpPr>
        <p:spPr/>
        <p:txBody>
          <a:bodyPr>
            <a:normAutofit fontScale="92500" lnSpcReduction="20000"/>
          </a:bodyPr>
          <a:lstStyle/>
          <a:p>
            <a:r>
              <a:rPr lang="en-GB" dirty="0" smtClean="0"/>
              <a:t>The Prologue itself is a sonnet, which is typically where the idea of courtly love is exemplified. Courtly love has a spiritual, but often secret side to it and is often unrequited.</a:t>
            </a:r>
          </a:p>
          <a:p>
            <a:r>
              <a:rPr lang="en-US" dirty="0" smtClean="0"/>
              <a:t>"a love at once illicit and morally elevating, passionate and </a:t>
            </a:r>
            <a:r>
              <a:rPr lang="en-US" dirty="0" smtClean="0">
                <a:hlinkClick r:id="rId2" tooltip="Discipline"/>
              </a:rPr>
              <a:t>disciplined</a:t>
            </a:r>
            <a:r>
              <a:rPr lang="en-US" dirty="0" smtClean="0"/>
              <a:t>, humiliating and exalting, human and </a:t>
            </a:r>
            <a:r>
              <a:rPr lang="en-US" dirty="0" smtClean="0">
                <a:hlinkClick r:id="rId3" tooltip="Transcendence (philosophy)"/>
              </a:rPr>
              <a:t>transcendent</a:t>
            </a:r>
            <a:r>
              <a:rPr lang="en-US" dirty="0" smtClean="0"/>
              <a:t>".</a:t>
            </a:r>
          </a:p>
          <a:p>
            <a:endParaRPr lang="en-US" dirty="0" smtClean="0"/>
          </a:p>
          <a:p>
            <a:r>
              <a:rPr lang="en-US" dirty="0" smtClean="0"/>
              <a:t>Romeo acknowledges that his feelings for Rosaline have made him lose a part of himself: “</a:t>
            </a:r>
            <a:r>
              <a:rPr lang="en-GB" dirty="0" smtClean="0"/>
              <a:t>Tut, I have lost</a:t>
            </a:r>
            <a:r>
              <a:rPr lang="en-US" dirty="0" smtClean="0"/>
              <a:t>myself, I am not here. / This is not Romeo; he's some other where"</a:t>
            </a:r>
            <a:endParaRPr lang="en-GB" dirty="0" smtClean="0"/>
          </a:p>
          <a:p>
            <a:r>
              <a:rPr lang="en-GB" dirty="0" smtClean="0"/>
              <a:t>Romeo’s ideas of love can be seen in his speech to </a:t>
            </a:r>
            <a:r>
              <a:rPr lang="en-GB" dirty="0" err="1" smtClean="0"/>
              <a:t>Benvolio</a:t>
            </a:r>
            <a:r>
              <a:rPr lang="en-GB" dirty="0" smtClean="0"/>
              <a:t> as perhaps immature. Is he merely in love with the idea of being in love? Does this change when he meets Juliet?</a:t>
            </a:r>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t>The Nurse</a:t>
            </a:r>
          </a:p>
        </p:txBody>
      </p:sp>
      <p:sp>
        <p:nvSpPr>
          <p:cNvPr id="38915" name="Rectangle 3"/>
          <p:cNvSpPr>
            <a:spLocks noGrp="1" noChangeArrowheads="1"/>
          </p:cNvSpPr>
          <p:nvPr>
            <p:ph type="body" idx="1"/>
          </p:nvPr>
        </p:nvSpPr>
        <p:spPr/>
        <p:txBody>
          <a:bodyPr/>
          <a:lstStyle/>
          <a:p>
            <a:r>
              <a:rPr lang="en-GB" sz="2800"/>
              <a:t>Brings news of Juliet to Romeo, and warns that </a:t>
            </a:r>
            <a:r>
              <a:rPr lang="en-GB" sz="2800" i="1"/>
              <a:t>‘the gentlewoman is very young’</a:t>
            </a:r>
            <a:r>
              <a:rPr lang="en-GB" sz="2800"/>
              <a:t> and that if he should </a:t>
            </a:r>
            <a:r>
              <a:rPr lang="en-GB" sz="2800" i="1"/>
              <a:t>‘deal double’</a:t>
            </a:r>
            <a:r>
              <a:rPr lang="en-GB" sz="2800"/>
              <a:t> with her, it would be an </a:t>
            </a:r>
            <a:r>
              <a:rPr lang="en-GB" sz="2800" i="1"/>
              <a:t>‘ill thing to be offered to any gentlewoman, and very weak dealing’</a:t>
            </a:r>
          </a:p>
          <a:p>
            <a:r>
              <a:rPr lang="en-GB" sz="2800"/>
              <a:t>She is concerned for Juliet and acts as a mother</a:t>
            </a:r>
          </a:p>
          <a:p>
            <a:r>
              <a:rPr lang="en-GB" sz="2800"/>
              <a:t>Romeo reassures her that he is serious in his intent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GB"/>
              <a:t>Tension</a:t>
            </a:r>
            <a:endParaRPr lang="en-US"/>
          </a:p>
        </p:txBody>
      </p:sp>
      <p:sp>
        <p:nvSpPr>
          <p:cNvPr id="66563" name="Rectangle 3"/>
          <p:cNvSpPr>
            <a:spLocks noGrp="1" noChangeArrowheads="1"/>
          </p:cNvSpPr>
          <p:nvPr>
            <p:ph type="body" idx="1"/>
          </p:nvPr>
        </p:nvSpPr>
        <p:spPr/>
        <p:txBody>
          <a:bodyPr/>
          <a:lstStyle/>
          <a:p>
            <a:r>
              <a:rPr lang="en-US" sz="2800"/>
              <a:t>The sense of anticipation increases in this scene through repeated references to time</a:t>
            </a:r>
          </a:p>
          <a:p>
            <a:r>
              <a:rPr lang="en-US" sz="2800"/>
              <a:t>The Nurse’s delay in finding Romeo amplifies an already intense sense of urgency</a:t>
            </a:r>
          </a:p>
          <a:p>
            <a:r>
              <a:rPr lang="en-US" sz="2800"/>
              <a:t>News that the wedding ceremony will take place at 2 p.m. illustrates the speed with which Romeo and Juliet meet and are to be married - in less than 24 hours!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a:t>Act II, Scene v - Summary</a:t>
            </a:r>
          </a:p>
        </p:txBody>
      </p:sp>
      <p:sp>
        <p:nvSpPr>
          <p:cNvPr id="39939" name="Rectangle 3"/>
          <p:cNvSpPr>
            <a:spLocks noGrp="1" noChangeArrowheads="1"/>
          </p:cNvSpPr>
          <p:nvPr>
            <p:ph type="body" idx="1"/>
          </p:nvPr>
        </p:nvSpPr>
        <p:spPr/>
        <p:txBody>
          <a:bodyPr>
            <a:normAutofit fontScale="92500" lnSpcReduction="10000"/>
          </a:bodyPr>
          <a:lstStyle/>
          <a:p>
            <a:pPr>
              <a:lnSpc>
                <a:spcPct val="80000"/>
              </a:lnSpc>
            </a:pPr>
            <a:r>
              <a:rPr lang="en-GB" sz="2800"/>
              <a:t>Juliet waits impatiently for the nurse to return (she has been gone three hours)</a:t>
            </a:r>
          </a:p>
          <a:p>
            <a:pPr>
              <a:lnSpc>
                <a:spcPct val="80000"/>
              </a:lnSpc>
            </a:pPr>
            <a:r>
              <a:rPr lang="en-GB" sz="2800"/>
              <a:t>Whether deliberately or not – the Nurse delays telling her Romeo’s news, thus building up dramatic tension for Juliet (and the audience..)</a:t>
            </a:r>
          </a:p>
          <a:p>
            <a:pPr>
              <a:lnSpc>
                <a:spcPct val="80000"/>
              </a:lnSpc>
            </a:pPr>
            <a:r>
              <a:rPr lang="en-US" sz="2800"/>
              <a:t>Instead, she complains about her aches and pains</a:t>
            </a:r>
          </a:p>
          <a:p>
            <a:pPr>
              <a:lnSpc>
                <a:spcPct val="80000"/>
              </a:lnSpc>
            </a:pPr>
            <a:r>
              <a:rPr lang="en-US" sz="2800"/>
              <a:t>Nurse relents when Juliet becomes forceful</a:t>
            </a:r>
          </a:p>
          <a:p>
            <a:pPr>
              <a:lnSpc>
                <a:spcPct val="80000"/>
              </a:lnSpc>
            </a:pPr>
            <a:r>
              <a:rPr lang="en-US" sz="2800"/>
              <a:t>The Nurse then leaves to collect the rope ladder</a:t>
            </a:r>
          </a:p>
          <a:p>
            <a:pPr>
              <a:lnSpc>
                <a:spcPct val="80000"/>
              </a:lnSpc>
            </a:pPr>
            <a:r>
              <a:rPr lang="en-GB" sz="2800"/>
              <a:t>Again, Juliet reveals the practical, no-nonsense, and direct aspects of her character and personality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9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9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9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99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993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99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GB"/>
              <a:t>Time and Tension</a:t>
            </a:r>
            <a:endParaRPr lang="en-US"/>
          </a:p>
        </p:txBody>
      </p:sp>
      <p:sp>
        <p:nvSpPr>
          <p:cNvPr id="67587" name="Rectangle 3"/>
          <p:cNvSpPr>
            <a:spLocks noGrp="1" noChangeArrowheads="1"/>
          </p:cNvSpPr>
          <p:nvPr>
            <p:ph type="body" idx="1"/>
          </p:nvPr>
        </p:nvSpPr>
        <p:spPr/>
        <p:txBody>
          <a:bodyPr/>
          <a:lstStyle/>
          <a:p>
            <a:pPr>
              <a:lnSpc>
                <a:spcPct val="80000"/>
              </a:lnSpc>
            </a:pPr>
            <a:r>
              <a:rPr lang="en-US" sz="2800"/>
              <a:t>The dizzying speed with which the lovers fell in love is contrasted with the long hours Juliet waits for news</a:t>
            </a:r>
          </a:p>
          <a:p>
            <a:pPr>
              <a:lnSpc>
                <a:spcPct val="80000"/>
              </a:lnSpc>
            </a:pPr>
            <a:r>
              <a:rPr lang="en-GB" sz="2800"/>
              <a:t>It emphasises the nature of time dragging when parted from a loved one</a:t>
            </a:r>
          </a:p>
          <a:p>
            <a:pPr>
              <a:lnSpc>
                <a:spcPct val="80000"/>
              </a:lnSpc>
            </a:pPr>
            <a:r>
              <a:rPr lang="en-US" sz="2800"/>
              <a:t>The Nurse’s comic role increases the tension in this scene as she deliberately refuses to be hurried by Juliet </a:t>
            </a:r>
          </a:p>
          <a:p>
            <a:pPr>
              <a:lnSpc>
                <a:spcPct val="80000"/>
              </a:lnSpc>
            </a:pPr>
            <a:r>
              <a:rPr lang="en-US" sz="2800"/>
              <a:t>Juliet is forced to wait and coax the news from the Nurse, stifling her impatience when the Nurse continually changes the subject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GB"/>
              <a:t>Juliet’s Development</a:t>
            </a:r>
            <a:endParaRPr lang="en-US"/>
          </a:p>
        </p:txBody>
      </p:sp>
      <p:sp>
        <p:nvSpPr>
          <p:cNvPr id="68611" name="Rectangle 3"/>
          <p:cNvSpPr>
            <a:spLocks noGrp="1" noChangeArrowheads="1"/>
          </p:cNvSpPr>
          <p:nvPr>
            <p:ph type="body" idx="1"/>
          </p:nvPr>
        </p:nvSpPr>
        <p:spPr/>
        <p:txBody>
          <a:bodyPr/>
          <a:lstStyle/>
          <a:p>
            <a:pPr>
              <a:lnSpc>
                <a:spcPct val="80000"/>
              </a:lnSpc>
            </a:pPr>
            <a:r>
              <a:rPr lang="en-US" sz="2800"/>
              <a:t>The scene echoes Romeo’s discussions with the Friar because both Romeo and Juliet are desperately impatient to wed</a:t>
            </a:r>
          </a:p>
          <a:p>
            <a:pPr>
              <a:lnSpc>
                <a:spcPct val="80000"/>
              </a:lnSpc>
            </a:pPr>
            <a:r>
              <a:rPr lang="en-US" sz="2800"/>
              <a:t>Juliet’s soliloquy and her subsequent exchanges with the Nurse show her desire to be with Romeo and her growing impetuous nature</a:t>
            </a:r>
          </a:p>
          <a:p>
            <a:pPr>
              <a:lnSpc>
                <a:spcPct val="80000"/>
              </a:lnSpc>
            </a:pPr>
            <a:r>
              <a:rPr lang="en-US" sz="2800"/>
              <a:t>Unlike her demeanor in other scenes, Juliet reveals little patience for deferred gratification</a:t>
            </a:r>
          </a:p>
          <a:p>
            <a:pPr>
              <a:lnSpc>
                <a:spcPct val="80000"/>
              </a:lnSpc>
            </a:pPr>
            <a:r>
              <a:rPr lang="en-US" sz="2800"/>
              <a:t>However, marriage suggests Juliet’s necessary maturity with ominous, fateful overtones - can</a:t>
            </a:r>
            <a:r>
              <a:rPr lang="en-GB" sz="2800"/>
              <a:t> she be mature at 13?</a:t>
            </a:r>
            <a:endParaRPr lang="en-US" sz="28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a:t>The plan</a:t>
            </a:r>
            <a:endParaRPr lang="en-US"/>
          </a:p>
        </p:txBody>
      </p:sp>
      <p:sp>
        <p:nvSpPr>
          <p:cNvPr id="44035" name="Rectangle 3"/>
          <p:cNvSpPr>
            <a:spLocks noGrp="1" noChangeArrowheads="1"/>
          </p:cNvSpPr>
          <p:nvPr>
            <p:ph type="body" idx="1"/>
          </p:nvPr>
        </p:nvSpPr>
        <p:spPr/>
        <p:txBody>
          <a:bodyPr>
            <a:normAutofit lnSpcReduction="10000"/>
          </a:bodyPr>
          <a:lstStyle/>
          <a:p>
            <a:r>
              <a:rPr lang="en-GB" sz="2800"/>
              <a:t>Juliet has to pretend to be going to confession, and in Friar Laurence’s cell, she and Romeo will be secretly married by the Friar</a:t>
            </a:r>
          </a:p>
          <a:p>
            <a:r>
              <a:rPr lang="en-GB" sz="2800"/>
              <a:t>A servant of Romeo’s will bring a rope ladder to the Nurse, who will so arrange this as to allow Romeo access to Juliet’s room (wherein the marriage can be consummated)</a:t>
            </a:r>
          </a:p>
          <a:p>
            <a:r>
              <a:rPr lang="en-GB" sz="2800"/>
              <a:t>Consummation was an important legal, moral, emotional and religious concept</a:t>
            </a:r>
            <a:endParaRPr lang="en-US" sz="28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GB"/>
              <a:t>Act II, Scene vi - Summary</a:t>
            </a:r>
            <a:endParaRPr lang="en-US"/>
          </a:p>
        </p:txBody>
      </p:sp>
      <p:sp>
        <p:nvSpPr>
          <p:cNvPr id="43011" name="Rectangle 3"/>
          <p:cNvSpPr>
            <a:spLocks noGrp="1" noChangeArrowheads="1"/>
          </p:cNvSpPr>
          <p:nvPr>
            <p:ph type="body" idx="1"/>
          </p:nvPr>
        </p:nvSpPr>
        <p:spPr/>
        <p:txBody>
          <a:bodyPr/>
          <a:lstStyle/>
          <a:p>
            <a:pPr>
              <a:lnSpc>
                <a:spcPct val="80000"/>
              </a:lnSpc>
            </a:pPr>
            <a:r>
              <a:rPr lang="en-GB" sz="2800"/>
              <a:t>Romeo and Friar Laurence wait for Juliet</a:t>
            </a:r>
          </a:p>
          <a:p>
            <a:pPr>
              <a:lnSpc>
                <a:spcPct val="80000"/>
              </a:lnSpc>
            </a:pPr>
            <a:r>
              <a:rPr lang="en-GB" sz="2800"/>
              <a:t>The Friar has misgivings about the hastiness of the decision to marry</a:t>
            </a:r>
          </a:p>
          <a:p>
            <a:pPr>
              <a:lnSpc>
                <a:spcPct val="80000"/>
              </a:lnSpc>
            </a:pPr>
            <a:r>
              <a:rPr lang="en-GB" sz="2800"/>
              <a:t>He hopes that fate will favour their actions: ‘</a:t>
            </a:r>
            <a:r>
              <a:rPr lang="en-GB" sz="2800" i="1"/>
              <a:t>so smile the heavens upon this holy act..’</a:t>
            </a:r>
          </a:p>
          <a:p>
            <a:pPr>
              <a:lnSpc>
                <a:spcPct val="80000"/>
              </a:lnSpc>
            </a:pPr>
            <a:r>
              <a:rPr lang="en-GB" sz="2800"/>
              <a:t>Romeo – reckless as ever – does not care about the consequences, but believes wholeheartedly in the power of love</a:t>
            </a:r>
          </a:p>
          <a:p>
            <a:pPr>
              <a:lnSpc>
                <a:spcPct val="80000"/>
              </a:lnSpc>
            </a:pPr>
            <a:r>
              <a:rPr lang="en-US" sz="2800"/>
              <a:t>Juliet arrives and the Friar takes them into the church to be married</a:t>
            </a:r>
            <a:r>
              <a:rPr lang="en-US" sz="2000"/>
              <a:t> </a:t>
            </a:r>
            <a:endParaRPr lang="en-GB"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3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30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30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30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GB"/>
              <a:t>Power of Love</a:t>
            </a:r>
            <a:endParaRPr lang="en-US"/>
          </a:p>
        </p:txBody>
      </p:sp>
      <p:sp>
        <p:nvSpPr>
          <p:cNvPr id="69635" name="Rectangle 3"/>
          <p:cNvSpPr>
            <a:spLocks noGrp="1" noChangeArrowheads="1"/>
          </p:cNvSpPr>
          <p:nvPr>
            <p:ph type="body" idx="1"/>
          </p:nvPr>
        </p:nvSpPr>
        <p:spPr/>
        <p:txBody>
          <a:bodyPr/>
          <a:lstStyle/>
          <a:p>
            <a:pPr>
              <a:lnSpc>
                <a:spcPct val="80000"/>
              </a:lnSpc>
            </a:pPr>
            <a:r>
              <a:rPr lang="en-US" sz="2800"/>
              <a:t>Romeo believes in the strength of love to overcome all difficulties</a:t>
            </a:r>
          </a:p>
          <a:p>
            <a:pPr>
              <a:lnSpc>
                <a:spcPct val="80000"/>
              </a:lnSpc>
            </a:pPr>
            <a:r>
              <a:rPr lang="en-US" sz="2000"/>
              <a:t>He believes that not even death can counteract the pleasure he feels in marrying Juliet</a:t>
            </a:r>
            <a:endParaRPr lang="en-US" sz="2800"/>
          </a:p>
          <a:p>
            <a:pPr>
              <a:lnSpc>
                <a:spcPct val="80000"/>
              </a:lnSpc>
            </a:pPr>
            <a:r>
              <a:rPr lang="en-US" sz="2800"/>
              <a:t>He boldly believes love has the power to defeat death: </a:t>
            </a:r>
            <a:r>
              <a:rPr lang="en-US" sz="2800" i="1"/>
              <a:t>“love-devouring death” </a:t>
            </a:r>
          </a:p>
          <a:p>
            <a:pPr>
              <a:lnSpc>
                <a:spcPct val="80000"/>
              </a:lnSpc>
            </a:pPr>
            <a:r>
              <a:rPr lang="en-GB" sz="2800"/>
              <a:t>He asserts that no matter what miseries await love overrides them all:</a:t>
            </a:r>
            <a:r>
              <a:rPr lang="en-GB" sz="2800" i="1"/>
              <a:t> ‘But come what sorrow can, It cannot countervail the exchange of joy That one short minute gives me in her sight’</a:t>
            </a:r>
            <a:endParaRPr lang="en-US" sz="2800" i="1"/>
          </a:p>
          <a:p>
            <a:pPr>
              <a:lnSpc>
                <a:spcPct val="80000"/>
              </a:lnSpc>
            </a:pPr>
            <a:endParaRPr lang="en-US" sz="20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1026"/>
          <p:cNvSpPr>
            <a:spLocks noGrp="1" noChangeArrowheads="1"/>
          </p:cNvSpPr>
          <p:nvPr>
            <p:ph type="title"/>
          </p:nvPr>
        </p:nvSpPr>
        <p:spPr/>
        <p:txBody>
          <a:bodyPr/>
          <a:lstStyle/>
          <a:p>
            <a:r>
              <a:rPr lang="en-GB"/>
              <a:t>Foreshadowing and Fate</a:t>
            </a:r>
            <a:endParaRPr lang="en-US"/>
          </a:p>
        </p:txBody>
      </p:sp>
      <p:sp>
        <p:nvSpPr>
          <p:cNvPr id="45059" name="Rectangle 1027"/>
          <p:cNvSpPr>
            <a:spLocks noGrp="1" noChangeArrowheads="1"/>
          </p:cNvSpPr>
          <p:nvPr>
            <p:ph type="body" idx="1"/>
          </p:nvPr>
        </p:nvSpPr>
        <p:spPr/>
        <p:txBody>
          <a:bodyPr>
            <a:normAutofit fontScale="92500"/>
          </a:bodyPr>
          <a:lstStyle/>
          <a:p>
            <a:pPr>
              <a:lnSpc>
                <a:spcPct val="80000"/>
              </a:lnSpc>
            </a:pPr>
            <a:r>
              <a:rPr lang="en-GB" sz="2800"/>
              <a:t>The Friar counsels moderation, warning that </a:t>
            </a:r>
            <a:r>
              <a:rPr lang="en-GB" sz="2800" i="1"/>
              <a:t>‘these violent delights have violent ends’</a:t>
            </a:r>
          </a:p>
          <a:p>
            <a:pPr>
              <a:lnSpc>
                <a:spcPct val="80000"/>
              </a:lnSpc>
            </a:pPr>
            <a:r>
              <a:rPr lang="en-GB" sz="2800"/>
              <a:t>However, he is becoming embroiled in the rash actions of Romeo and Juliet</a:t>
            </a:r>
          </a:p>
          <a:p>
            <a:pPr>
              <a:lnSpc>
                <a:spcPct val="80000"/>
              </a:lnSpc>
            </a:pPr>
            <a:r>
              <a:rPr lang="en-US" sz="2800"/>
              <a:t>The wedding scene is notable for its brevity and pervasive atmosphere of impending doom</a:t>
            </a:r>
          </a:p>
          <a:p>
            <a:pPr>
              <a:lnSpc>
                <a:spcPct val="80000"/>
              </a:lnSpc>
            </a:pPr>
            <a:r>
              <a:rPr lang="en-US" sz="2800"/>
              <a:t>Images of happiness and marriage are repeatedly paired with images of violence and death</a:t>
            </a:r>
          </a:p>
          <a:p>
            <a:pPr>
              <a:lnSpc>
                <a:spcPct val="80000"/>
              </a:lnSpc>
            </a:pPr>
            <a:r>
              <a:rPr lang="en-US" sz="2800"/>
              <a:t>Although he is unhesitating in his desire to be married to Juliet, Romeo’s challenge to fate is prophetic and full of dramatic irony because it foreshadows the final outcome; that death triumphs over both protagonists</a:t>
            </a:r>
          </a:p>
          <a:p>
            <a:pPr>
              <a:lnSpc>
                <a:spcPct val="80000"/>
              </a:lnSpc>
            </a:pPr>
            <a:endParaRPr lang="en-US"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50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50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50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50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GB"/>
              <a:t>At the end of Act 2</a:t>
            </a:r>
            <a:endParaRPr lang="en-US"/>
          </a:p>
        </p:txBody>
      </p:sp>
      <p:sp>
        <p:nvSpPr>
          <p:cNvPr id="46083" name="Rectangle 3"/>
          <p:cNvSpPr>
            <a:spLocks noGrp="1" noChangeArrowheads="1"/>
          </p:cNvSpPr>
          <p:nvPr>
            <p:ph type="body" idx="1"/>
          </p:nvPr>
        </p:nvSpPr>
        <p:spPr/>
        <p:txBody>
          <a:bodyPr/>
          <a:lstStyle/>
          <a:p>
            <a:pPr>
              <a:lnSpc>
                <a:spcPct val="90000"/>
              </a:lnSpc>
            </a:pPr>
            <a:r>
              <a:rPr lang="en-GB"/>
              <a:t>These are the final ‘happy’ scenes</a:t>
            </a:r>
          </a:p>
          <a:p>
            <a:pPr>
              <a:lnSpc>
                <a:spcPct val="90000"/>
              </a:lnSpc>
            </a:pPr>
            <a:r>
              <a:rPr lang="en-GB"/>
              <a:t>Shakespeare emphasises the thrilling and ecstatic joy of young, romantic love</a:t>
            </a:r>
          </a:p>
          <a:p>
            <a:pPr>
              <a:lnSpc>
                <a:spcPct val="90000"/>
              </a:lnSpc>
            </a:pPr>
            <a:r>
              <a:rPr lang="en-GB" b="1"/>
              <a:t>The mood and tone are euphoric, with only a few small notes of foreshadowing included to remind the audience that this is a tragedy, and there will be no ‘happy ending’ for Romeo and Juliet</a:t>
            </a:r>
            <a:endParaRPr lang="en-US"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prologue		</a:t>
            </a:r>
            <a:endParaRPr lang="en-GB" dirty="0"/>
          </a:p>
        </p:txBody>
      </p:sp>
      <p:sp>
        <p:nvSpPr>
          <p:cNvPr id="3" name="Content Placeholder 2"/>
          <p:cNvSpPr>
            <a:spLocks noGrp="1"/>
          </p:cNvSpPr>
          <p:nvPr>
            <p:ph sz="quarter" idx="1"/>
          </p:nvPr>
        </p:nvSpPr>
        <p:spPr/>
        <p:txBody>
          <a:bodyPr/>
          <a:lstStyle/>
          <a:p>
            <a:r>
              <a:rPr lang="en-GB" dirty="0" smtClean="0"/>
              <a:t>Form of a sonnet</a:t>
            </a:r>
          </a:p>
          <a:p>
            <a:endParaRPr lang="en-GB" dirty="0" smtClean="0"/>
          </a:p>
          <a:p>
            <a:r>
              <a:rPr lang="en-GB" dirty="0" smtClean="0"/>
              <a:t>Simple function – it introduces the play and tells us that the lovers will die. </a:t>
            </a:r>
          </a:p>
          <a:p>
            <a:endParaRPr lang="en-GB" dirty="0" smtClean="0"/>
          </a:p>
          <a:p>
            <a:r>
              <a:rPr lang="en-GB" dirty="0" smtClean="0"/>
              <a:t>On a deeper level, The Prologue introduces the </a:t>
            </a:r>
            <a:r>
              <a:rPr lang="en-GB" u="sng" dirty="0" smtClean="0"/>
              <a:t>theme of fate </a:t>
            </a:r>
            <a:r>
              <a:rPr lang="en-GB" dirty="0" smtClean="0"/>
              <a:t>and the idea of the “star-crossed” lovers. The audience therefore watches the play with the knowledge that Romeo and Juliet are on a path (idea of stars controlling our destiny) that they cannot escape from. They are meant to meet, fall in love, and then die together. </a:t>
            </a:r>
            <a:endParaRPr lang="en-GB"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GB"/>
              <a:t>Writing task</a:t>
            </a:r>
          </a:p>
        </p:txBody>
      </p:sp>
      <p:sp>
        <p:nvSpPr>
          <p:cNvPr id="36867" name="Rectangle 3"/>
          <p:cNvSpPr>
            <a:spLocks noGrp="1" noChangeArrowheads="1"/>
          </p:cNvSpPr>
          <p:nvPr>
            <p:ph type="body" idx="1"/>
          </p:nvPr>
        </p:nvSpPr>
        <p:spPr/>
        <p:txBody>
          <a:bodyPr/>
          <a:lstStyle/>
          <a:p>
            <a:pPr marL="609600" indent="-609600"/>
            <a:r>
              <a:rPr lang="en-GB" sz="2800" b="1" i="1"/>
              <a:t>Read </a:t>
            </a:r>
            <a:r>
              <a:rPr lang="en-GB" sz="3600" b="1" i="1"/>
              <a:t>Act II Scene iii</a:t>
            </a:r>
            <a:r>
              <a:rPr lang="en-GB" sz="2800" b="1" i="1"/>
              <a:t> closely once more, then write brief answers to the following:</a:t>
            </a:r>
          </a:p>
          <a:p>
            <a:pPr marL="609600" indent="-609600">
              <a:buFont typeface="Wingdings" pitchFamily="2" charset="2"/>
              <a:buAutoNum type="arabicPeriod"/>
            </a:pPr>
            <a:r>
              <a:rPr lang="en-GB" sz="2800" b="1"/>
              <a:t>What does Friar Laurence’s opening speech tell us about him, and his views on nature..?</a:t>
            </a:r>
          </a:p>
          <a:p>
            <a:pPr marL="609600" indent="-609600">
              <a:buFont typeface="Wingdings" pitchFamily="2" charset="2"/>
              <a:buAutoNum type="arabicPeriod"/>
            </a:pPr>
            <a:r>
              <a:rPr lang="en-GB" sz="2800" b="1"/>
              <a:t>What does this scene tell us about Romeo’s character (and Friar Laurence’s opinion of him..)</a:t>
            </a:r>
          </a:p>
          <a:p>
            <a:pPr marL="609600" indent="-609600"/>
            <a:endParaRPr lang="en-GB" sz="28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p:txBody>
          <a:bodyPr/>
          <a:lstStyle/>
          <a:p>
            <a:r>
              <a:rPr lang="en-GB"/>
              <a:t>Romeo and Juliet</a:t>
            </a:r>
            <a:endParaRPr lang="en-US"/>
          </a:p>
        </p:txBody>
      </p:sp>
      <p:sp>
        <p:nvSpPr>
          <p:cNvPr id="31747" name="Rectangle 3"/>
          <p:cNvSpPr>
            <a:spLocks noGrp="1" noChangeArrowheads="1"/>
          </p:cNvSpPr>
          <p:nvPr>
            <p:ph type="subTitle" idx="1"/>
          </p:nvPr>
        </p:nvSpPr>
        <p:spPr/>
        <p:txBody>
          <a:bodyPr/>
          <a:lstStyle/>
          <a:p>
            <a:r>
              <a:rPr lang="en-GB"/>
              <a:t>Act 3</a:t>
            </a:r>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a:t>Act III, Scene I - Summary</a:t>
            </a:r>
            <a:endParaRPr lang="en-US"/>
          </a:p>
        </p:txBody>
      </p:sp>
      <p:sp>
        <p:nvSpPr>
          <p:cNvPr id="33795" name="Rectangle 3"/>
          <p:cNvSpPr>
            <a:spLocks noGrp="1" noChangeArrowheads="1"/>
          </p:cNvSpPr>
          <p:nvPr>
            <p:ph type="body" idx="1"/>
          </p:nvPr>
        </p:nvSpPr>
        <p:spPr/>
        <p:txBody>
          <a:bodyPr/>
          <a:lstStyle/>
          <a:p>
            <a:pPr>
              <a:lnSpc>
                <a:spcPct val="80000"/>
              </a:lnSpc>
            </a:pPr>
            <a:r>
              <a:rPr lang="en-GB" sz="2800"/>
              <a:t>Benvolio is concerned they will not “</a:t>
            </a:r>
            <a:r>
              <a:rPr lang="en-GB" sz="2800" i="1"/>
              <a:t>scape a brawl”</a:t>
            </a:r>
          </a:p>
          <a:p>
            <a:pPr>
              <a:lnSpc>
                <a:spcPct val="80000"/>
              </a:lnSpc>
            </a:pPr>
            <a:r>
              <a:rPr lang="en-GB" sz="2800"/>
              <a:t>Tybalt enters looking for Romeo</a:t>
            </a:r>
          </a:p>
          <a:p>
            <a:pPr>
              <a:lnSpc>
                <a:spcPct val="80000"/>
              </a:lnSpc>
            </a:pPr>
            <a:r>
              <a:rPr lang="en-GB" sz="2800"/>
              <a:t>Tybalt and Mercutio - two of the most headstrong and passionate members of each side of the feud - conflict will arise</a:t>
            </a:r>
          </a:p>
          <a:p>
            <a:pPr>
              <a:lnSpc>
                <a:spcPct val="80000"/>
              </a:lnSpc>
            </a:pPr>
            <a:r>
              <a:rPr lang="en-US" sz="2800"/>
              <a:t>Benvolio tries to avoid confrontation but Mercutio is deliberately provocative </a:t>
            </a:r>
          </a:p>
          <a:p>
            <a:pPr>
              <a:lnSpc>
                <a:spcPct val="80000"/>
              </a:lnSpc>
            </a:pPr>
            <a:r>
              <a:rPr lang="en-US" sz="2800"/>
              <a:t>Romeo appears and Tybalt insults him, hoping he will respond to the challenge</a:t>
            </a:r>
          </a:p>
          <a:p>
            <a:pPr>
              <a:lnSpc>
                <a:spcPct val="80000"/>
              </a:lnSpc>
            </a:pPr>
            <a:r>
              <a:rPr lang="en-US" sz="2800"/>
              <a:t>Romeo refuses because he is now related to Tybalt through his marriage to Juliet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37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37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37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37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37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37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GB"/>
              <a:t>Act III, Scene i - Summary</a:t>
            </a:r>
            <a:endParaRPr lang="en-US"/>
          </a:p>
        </p:txBody>
      </p:sp>
      <p:sp>
        <p:nvSpPr>
          <p:cNvPr id="70659" name="Rectangle 3"/>
          <p:cNvSpPr>
            <a:spLocks noGrp="1" noChangeArrowheads="1"/>
          </p:cNvSpPr>
          <p:nvPr>
            <p:ph type="body" idx="1"/>
          </p:nvPr>
        </p:nvSpPr>
        <p:spPr/>
        <p:txBody>
          <a:bodyPr/>
          <a:lstStyle/>
          <a:p>
            <a:pPr>
              <a:lnSpc>
                <a:spcPct val="80000"/>
              </a:lnSpc>
            </a:pPr>
            <a:r>
              <a:rPr lang="en-US" sz="2400"/>
              <a:t>Mercutio, disgusted by Romeo’s reluctance, fights on Romeo’s behalf</a:t>
            </a:r>
          </a:p>
          <a:p>
            <a:pPr>
              <a:lnSpc>
                <a:spcPct val="80000"/>
              </a:lnSpc>
            </a:pPr>
            <a:r>
              <a:rPr lang="en-US" sz="2400"/>
              <a:t>To stop the battle, Romeo steps between them and Tybalt stabs Mercutio under Romeo’s arm</a:t>
            </a:r>
          </a:p>
          <a:p>
            <a:pPr>
              <a:lnSpc>
                <a:spcPct val="80000"/>
              </a:lnSpc>
            </a:pPr>
            <a:r>
              <a:rPr lang="en-US" sz="2400"/>
              <a:t>Mercutio’s wound is fatal and he dies cursing: </a:t>
            </a:r>
            <a:r>
              <a:rPr lang="en-US" sz="2400" i="1"/>
              <a:t>“A plague o’ both your houses!” </a:t>
            </a:r>
          </a:p>
          <a:p>
            <a:pPr>
              <a:lnSpc>
                <a:spcPct val="80000"/>
              </a:lnSpc>
            </a:pPr>
            <a:r>
              <a:rPr lang="en-US" sz="2400"/>
              <a:t>Blinded by rage over Mercutio’s death, Romeo attacks Tybalt and kills him</a:t>
            </a:r>
          </a:p>
          <a:p>
            <a:pPr>
              <a:lnSpc>
                <a:spcPct val="80000"/>
              </a:lnSpc>
            </a:pPr>
            <a:r>
              <a:rPr lang="en-US" sz="2400"/>
              <a:t>Romeo is forced to flee a mob of citizens as the Prince, the heads of the two households, and their wives appear at the scene</a:t>
            </a:r>
          </a:p>
          <a:p>
            <a:pPr>
              <a:lnSpc>
                <a:spcPct val="80000"/>
              </a:lnSpc>
            </a:pPr>
            <a:r>
              <a:rPr lang="en-US" sz="2400"/>
              <a:t>After Benvolio gives an account of what has happened, the Prince banishes Romeo from Verona under the penalty of death and orders Lords Montague and Capulet to pay a heavy fine</a:t>
            </a:r>
          </a:p>
          <a:p>
            <a:pPr>
              <a:lnSpc>
                <a:spcPct val="80000"/>
              </a:lnSpc>
            </a:pPr>
            <a:endParaRPr lang="en-US" sz="24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GB"/>
              <a:t>Setting and Mood</a:t>
            </a:r>
            <a:endParaRPr lang="en-US"/>
          </a:p>
        </p:txBody>
      </p:sp>
      <p:sp>
        <p:nvSpPr>
          <p:cNvPr id="74755" name="Rectangle 3"/>
          <p:cNvSpPr>
            <a:spLocks noGrp="1" noChangeArrowheads="1"/>
          </p:cNvSpPr>
          <p:nvPr>
            <p:ph type="body" idx="1"/>
          </p:nvPr>
        </p:nvSpPr>
        <p:spPr>
          <a:xfrm>
            <a:off x="467544" y="1628801"/>
            <a:ext cx="8638356" cy="4467200"/>
          </a:xfrm>
        </p:spPr>
        <p:txBody>
          <a:bodyPr>
            <a:normAutofit lnSpcReduction="10000"/>
          </a:bodyPr>
          <a:lstStyle/>
          <a:p>
            <a:pPr>
              <a:lnSpc>
                <a:spcPct val="90000"/>
              </a:lnSpc>
            </a:pPr>
            <a:r>
              <a:rPr lang="en-GB" sz="2800" dirty="0"/>
              <a:t>This scene acts as a violent contrast to the euphoric mood and romance of the previous few scenes</a:t>
            </a:r>
          </a:p>
          <a:p>
            <a:pPr>
              <a:lnSpc>
                <a:spcPct val="90000"/>
              </a:lnSpc>
            </a:pPr>
            <a:r>
              <a:rPr lang="en-GB" sz="2800" dirty="0"/>
              <a:t>The harsh, uncompromising daylight reality replaces the dark secrecy and moonlight declarations of the previous scenes</a:t>
            </a:r>
          </a:p>
          <a:p>
            <a:pPr>
              <a:lnSpc>
                <a:spcPct val="90000"/>
              </a:lnSpc>
            </a:pPr>
            <a:r>
              <a:rPr lang="en-US" sz="2800" dirty="0"/>
              <a:t>The searing heat, flaring tempers, and sudden violence of this scene contrast sharply with the romantic, peaceful previous night</a:t>
            </a:r>
          </a:p>
          <a:p>
            <a:pPr>
              <a:lnSpc>
                <a:spcPct val="90000"/>
              </a:lnSpc>
            </a:pPr>
            <a:r>
              <a:rPr lang="en-US" sz="2800" dirty="0"/>
              <a:t>The play reaches a dramatic crescendo as Romeo and Juliet’s private world clashes with the public feud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GB"/>
              <a:t>Romeo’s Refusal to Fight</a:t>
            </a:r>
            <a:endParaRPr lang="en-US"/>
          </a:p>
        </p:txBody>
      </p:sp>
      <p:sp>
        <p:nvSpPr>
          <p:cNvPr id="34819" name="Rectangle 3"/>
          <p:cNvSpPr>
            <a:spLocks noGrp="1" noChangeArrowheads="1"/>
          </p:cNvSpPr>
          <p:nvPr>
            <p:ph type="body" idx="1"/>
          </p:nvPr>
        </p:nvSpPr>
        <p:spPr/>
        <p:txBody>
          <a:bodyPr>
            <a:normAutofit fontScale="92500"/>
          </a:bodyPr>
          <a:lstStyle/>
          <a:p>
            <a:pPr>
              <a:lnSpc>
                <a:spcPct val="80000"/>
              </a:lnSpc>
            </a:pPr>
            <a:r>
              <a:rPr lang="en-US" sz="2400"/>
              <a:t>Romeo appears, euphoric and unaware he’s been challenged to a duel – his mood separates him from the other characters in the scene</a:t>
            </a:r>
          </a:p>
          <a:p>
            <a:pPr>
              <a:lnSpc>
                <a:spcPct val="80000"/>
              </a:lnSpc>
            </a:pPr>
            <a:r>
              <a:rPr lang="en-US" sz="2400"/>
              <a:t>In response to Tybalt’s attempts to initiate a fight, Romeo tells Tybalt he loves “</a:t>
            </a:r>
            <a:r>
              <a:rPr lang="en-US" sz="2400" i="1"/>
              <a:t>thee better than thou canst devise” – </a:t>
            </a:r>
            <a:r>
              <a:rPr lang="en-GB" sz="2400"/>
              <a:t>he will not fight as he is now a kinsman of Tybalt’s</a:t>
            </a:r>
          </a:p>
          <a:p>
            <a:pPr>
              <a:lnSpc>
                <a:spcPct val="80000"/>
              </a:lnSpc>
            </a:pPr>
            <a:r>
              <a:rPr lang="en-US" sz="2400"/>
              <a:t>In Romeo’s mind, he has shed his identity as a Montague and has become one with Juliet, his wife</a:t>
            </a:r>
          </a:p>
          <a:p>
            <a:pPr>
              <a:lnSpc>
                <a:spcPct val="80000"/>
              </a:lnSpc>
            </a:pPr>
            <a:r>
              <a:rPr lang="en-US" sz="2400"/>
              <a:t>However, Tybalt still sees Romeo as standing on the wrong side of a clear line that divides the families</a:t>
            </a:r>
          </a:p>
          <a:p>
            <a:pPr>
              <a:lnSpc>
                <a:spcPct val="80000"/>
              </a:lnSpc>
            </a:pPr>
            <a:r>
              <a:rPr lang="en-US" sz="2400"/>
              <a:t>Tybalt does not understand why Romeo will not respond to his challenge - traditional assertion of masculine nobility</a:t>
            </a:r>
          </a:p>
          <a:p>
            <a:pPr>
              <a:lnSpc>
                <a:spcPct val="80000"/>
              </a:lnSpc>
            </a:pPr>
            <a:r>
              <a:rPr lang="en-US" sz="2400"/>
              <a:t>Romeo and Juliet’s love removes them from the animosity that drives the feud</a:t>
            </a:r>
            <a:endParaRPr lang="en-GB" sz="240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GB"/>
              <a:t>Romeo and Conflict</a:t>
            </a:r>
            <a:endParaRPr lang="en-US"/>
          </a:p>
        </p:txBody>
      </p:sp>
      <p:sp>
        <p:nvSpPr>
          <p:cNvPr id="72707" name="Rectangle 3"/>
          <p:cNvSpPr>
            <a:spLocks noGrp="1" noChangeArrowheads="1"/>
          </p:cNvSpPr>
          <p:nvPr>
            <p:ph type="body" idx="1"/>
          </p:nvPr>
        </p:nvSpPr>
        <p:spPr>
          <a:xfrm>
            <a:off x="395536" y="1412777"/>
            <a:ext cx="8710364" cy="5040560"/>
          </a:xfrm>
        </p:spPr>
        <p:txBody>
          <a:bodyPr>
            <a:normAutofit/>
          </a:bodyPr>
          <a:lstStyle/>
          <a:p>
            <a:pPr>
              <a:lnSpc>
                <a:spcPct val="80000"/>
              </a:lnSpc>
            </a:pPr>
            <a:r>
              <a:rPr lang="en-US" sz="2400" dirty="0"/>
              <a:t>However, the love of Romeo and Juliet is flawed by Romeo acting out of anger rather than his love for Juliet</a:t>
            </a:r>
            <a:endParaRPr lang="en-GB" sz="2400" i="1" dirty="0"/>
          </a:p>
          <a:p>
            <a:pPr>
              <a:lnSpc>
                <a:spcPct val="80000"/>
              </a:lnSpc>
            </a:pPr>
            <a:r>
              <a:rPr lang="en-US" sz="2400" dirty="0"/>
              <a:t>Ironically, Romeo’s refusal to duel with </a:t>
            </a:r>
            <a:r>
              <a:rPr lang="en-US" sz="2400" dirty="0" err="1"/>
              <a:t>Tybalt</a:t>
            </a:r>
            <a:r>
              <a:rPr lang="en-US" sz="2400" dirty="0"/>
              <a:t> brings about the very acceleration of violence he sought to prevent and </a:t>
            </a:r>
            <a:r>
              <a:rPr lang="en-US" sz="2400" dirty="0" err="1"/>
              <a:t>Mercutio’s</a:t>
            </a:r>
            <a:r>
              <a:rPr lang="en-US" sz="2400" dirty="0"/>
              <a:t> death</a:t>
            </a:r>
            <a:endParaRPr lang="en-GB" sz="2400" dirty="0"/>
          </a:p>
          <a:p>
            <a:pPr>
              <a:lnSpc>
                <a:spcPct val="80000"/>
              </a:lnSpc>
            </a:pPr>
            <a:r>
              <a:rPr lang="en-US" sz="2400" dirty="0"/>
              <a:t>Romeo blames himself for </a:t>
            </a:r>
            <a:r>
              <a:rPr lang="en-US" sz="2400" dirty="0" err="1"/>
              <a:t>Mercutio’s</a:t>
            </a:r>
            <a:r>
              <a:rPr lang="en-US" sz="2400" dirty="0"/>
              <a:t> death because he placed his love for Juliet before consideration of his friend and regards himself as effeminate</a:t>
            </a:r>
          </a:p>
          <a:p>
            <a:pPr>
              <a:lnSpc>
                <a:spcPct val="80000"/>
              </a:lnSpc>
            </a:pPr>
            <a:r>
              <a:rPr lang="en-US" sz="2400" dirty="0"/>
              <a:t>Romeo thus attacks </a:t>
            </a:r>
            <a:r>
              <a:rPr lang="en-US" sz="2400" dirty="0" err="1"/>
              <a:t>Tybalt</a:t>
            </a:r>
            <a:r>
              <a:rPr lang="en-US" sz="2400" dirty="0"/>
              <a:t> to assuage his guilt</a:t>
            </a:r>
          </a:p>
          <a:p>
            <a:pPr>
              <a:lnSpc>
                <a:spcPct val="80000"/>
              </a:lnSpc>
            </a:pPr>
            <a:r>
              <a:rPr lang="en-US" sz="2400" dirty="0"/>
              <a:t>By doing so, he disregards any effect that this may have on Juliet</a:t>
            </a:r>
          </a:p>
          <a:p>
            <a:pPr>
              <a:lnSpc>
                <a:spcPct val="80000"/>
              </a:lnSpc>
            </a:pPr>
            <a:r>
              <a:rPr lang="en-US" sz="2400" dirty="0"/>
              <a:t>His action is impulsive and reckless, his rage overpowers his sensibility, and his tragic fortunes are sealed</a:t>
            </a:r>
          </a:p>
          <a:p>
            <a:pPr>
              <a:lnSpc>
                <a:spcPct val="80000"/>
              </a:lnSpc>
            </a:pPr>
            <a:r>
              <a:rPr lang="en-US" sz="2400" dirty="0"/>
              <a:t>By attacking </a:t>
            </a:r>
            <a:r>
              <a:rPr lang="en-US" sz="2400" dirty="0" err="1"/>
              <a:t>Tybalt</a:t>
            </a:r>
            <a:r>
              <a:rPr lang="en-US" sz="2400" dirty="0"/>
              <a:t> in a blind fury, he has become one with fiery </a:t>
            </a:r>
            <a:r>
              <a:rPr lang="en-US" sz="2400" dirty="0" err="1"/>
              <a:t>Tybalt</a:t>
            </a:r>
            <a:r>
              <a:rPr lang="en-US" sz="2400" dirty="0"/>
              <a:t>; one with the feud</a:t>
            </a:r>
            <a:endParaRPr lang="en-GB" sz="2400" dirty="0"/>
          </a:p>
          <a:p>
            <a:pPr>
              <a:lnSpc>
                <a:spcPct val="80000"/>
              </a:lnSpc>
            </a:pPr>
            <a:endParaRPr lang="en-US" sz="24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a:t>Mercutio</a:t>
            </a:r>
            <a:endParaRPr lang="en-US"/>
          </a:p>
        </p:txBody>
      </p:sp>
      <p:sp>
        <p:nvSpPr>
          <p:cNvPr id="35843" name="Rectangle 3"/>
          <p:cNvSpPr>
            <a:spLocks noGrp="1" noChangeArrowheads="1"/>
          </p:cNvSpPr>
          <p:nvPr>
            <p:ph type="body" idx="1"/>
          </p:nvPr>
        </p:nvSpPr>
        <p:spPr/>
        <p:txBody>
          <a:bodyPr/>
          <a:lstStyle/>
          <a:p>
            <a:pPr>
              <a:lnSpc>
                <a:spcPct val="80000"/>
              </a:lnSpc>
            </a:pPr>
            <a:r>
              <a:rPr lang="en-US" sz="2400"/>
              <a:t>The hot-headed Mercutio starts a quarrel the instant Tybalt requests a word with him, by responding, </a:t>
            </a:r>
            <a:r>
              <a:rPr lang="en-US" sz="2400" i="1"/>
              <a:t>“make it a word and a blow.” </a:t>
            </a:r>
          </a:p>
          <a:p>
            <a:pPr>
              <a:lnSpc>
                <a:spcPct val="80000"/>
              </a:lnSpc>
            </a:pPr>
            <a:r>
              <a:rPr lang="en-US" sz="2400"/>
              <a:t>Mercutio’s characteristic wit turns bitter as </a:t>
            </a:r>
            <a:r>
              <a:rPr lang="en-GB" sz="2400"/>
              <a:t>he is incensed at what he sees as Romeo’s cowardice: </a:t>
            </a:r>
            <a:r>
              <a:rPr lang="en-GB" sz="2400" i="1"/>
              <a:t>‘calm, dishonourable, vile submission’</a:t>
            </a:r>
          </a:p>
          <a:p>
            <a:pPr>
              <a:lnSpc>
                <a:spcPct val="80000"/>
              </a:lnSpc>
            </a:pPr>
            <a:r>
              <a:rPr lang="en-GB" sz="2400"/>
              <a:t>As he dies he curses both Montagues and Capulets, who have been the direct cause of his death:</a:t>
            </a:r>
            <a:r>
              <a:rPr lang="en-GB" sz="2400" i="1"/>
              <a:t> “A plague on both your houses”</a:t>
            </a:r>
            <a:r>
              <a:rPr lang="en-GB" sz="2400"/>
              <a:t> (3 times)</a:t>
            </a:r>
          </a:p>
          <a:p>
            <a:pPr>
              <a:lnSpc>
                <a:spcPct val="80000"/>
              </a:lnSpc>
            </a:pPr>
            <a:r>
              <a:rPr lang="en-US" sz="2400"/>
              <a:t>In shocked disbelief, he asks Romeo “Why the devil / came you between us? I was hurt under your arm” </a:t>
            </a:r>
          </a:p>
          <a:p>
            <a:pPr>
              <a:lnSpc>
                <a:spcPct val="80000"/>
              </a:lnSpc>
            </a:pPr>
            <a:r>
              <a:rPr lang="en-US" sz="2400"/>
              <a:t>Mercutio’s death is the catalyst for the tragic turn the play takes from this point onward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GB"/>
              <a:t>Fate</a:t>
            </a:r>
            <a:endParaRPr lang="en-US"/>
          </a:p>
        </p:txBody>
      </p:sp>
      <p:sp>
        <p:nvSpPr>
          <p:cNvPr id="73731" name="Rectangle 3"/>
          <p:cNvSpPr>
            <a:spLocks noGrp="1" noChangeArrowheads="1"/>
          </p:cNvSpPr>
          <p:nvPr>
            <p:ph type="body" idx="1"/>
          </p:nvPr>
        </p:nvSpPr>
        <p:spPr/>
        <p:txBody>
          <a:bodyPr>
            <a:normAutofit fontScale="92500"/>
          </a:bodyPr>
          <a:lstStyle/>
          <a:p>
            <a:pPr>
              <a:lnSpc>
                <a:spcPct val="80000"/>
              </a:lnSpc>
            </a:pPr>
            <a:r>
              <a:rPr lang="en-US" sz="2400"/>
              <a:t>Tybalt’s death brings Romeo a moment of clarity - he realises that he is the helpless victim of fate: </a:t>
            </a:r>
            <a:r>
              <a:rPr lang="en-US" sz="2400" i="1"/>
              <a:t>“O, I am fortune’s fool!” </a:t>
            </a:r>
          </a:p>
          <a:p>
            <a:pPr>
              <a:lnSpc>
                <a:spcPct val="80000"/>
              </a:lnSpc>
            </a:pPr>
            <a:r>
              <a:rPr lang="en-US" sz="2400"/>
              <a:t>He is struck by a sense of anger, injustice, and futility, </a:t>
            </a:r>
            <a:r>
              <a:rPr lang="en-GB" sz="2400"/>
              <a:t>of being ‘unlucky’ and ‘cursed’ by bad fortune </a:t>
            </a:r>
          </a:p>
          <a:p>
            <a:pPr>
              <a:lnSpc>
                <a:spcPct val="80000"/>
              </a:lnSpc>
            </a:pPr>
            <a:r>
              <a:rPr lang="en-GB" sz="2400"/>
              <a:t>Contrast this with Mercutio’s response to his own fate – he blames </a:t>
            </a:r>
            <a:r>
              <a:rPr lang="en-GB" sz="2400" i="1"/>
              <a:t>the people</a:t>
            </a:r>
            <a:r>
              <a:rPr lang="en-GB" sz="2400"/>
              <a:t> of the houses of Montague and Capulet, and gives no blame to any larger force</a:t>
            </a:r>
            <a:endParaRPr lang="en-US" sz="2400"/>
          </a:p>
          <a:p>
            <a:pPr>
              <a:lnSpc>
                <a:spcPct val="80000"/>
              </a:lnSpc>
            </a:pPr>
            <a:r>
              <a:rPr lang="en-US" sz="2400"/>
              <a:t>The speed with which Mercutio and Tybalt’s deaths occur, together with Romeo’s marriage and subsequent banishment, all contribute to a sense of inevitability—that a chain of events has been set in motion over which the protagonists have no control</a:t>
            </a:r>
          </a:p>
          <a:p>
            <a:pPr>
              <a:lnSpc>
                <a:spcPct val="80000"/>
              </a:lnSpc>
            </a:pPr>
            <a:r>
              <a:rPr lang="en-US" sz="2400"/>
              <a:t>Mercutio’s dying curse upon the houses resonates as the voice of fate itself</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t>Conflict</a:t>
            </a:r>
            <a:endParaRPr lang="en-US"/>
          </a:p>
        </p:txBody>
      </p:sp>
      <p:sp>
        <p:nvSpPr>
          <p:cNvPr id="38915" name="Rectangle 3"/>
          <p:cNvSpPr>
            <a:spLocks noGrp="1" noChangeArrowheads="1"/>
          </p:cNvSpPr>
          <p:nvPr>
            <p:ph type="body" idx="1"/>
          </p:nvPr>
        </p:nvSpPr>
        <p:spPr/>
        <p:txBody>
          <a:bodyPr/>
          <a:lstStyle/>
          <a:p>
            <a:r>
              <a:rPr lang="en-GB" sz="2800"/>
              <a:t>The sudden, extreme violence of this scene serves as a reminder that, for all the love, beauty and romance of the play, this love story takes place against a backdrop of honour, pride, revenge and other masculine notions </a:t>
            </a:r>
          </a:p>
          <a:p>
            <a:r>
              <a:rPr lang="en-GB" sz="2800"/>
              <a:t>The beauty, purity and fragility of Romeo and Juliet’s love stands little chance against this world of violence and brutality</a:t>
            </a:r>
            <a:endParaRPr lang="en-US"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 Questions</a:t>
            </a:r>
            <a:endParaRPr lang="en-GB" dirty="0"/>
          </a:p>
        </p:txBody>
      </p:sp>
      <p:sp>
        <p:nvSpPr>
          <p:cNvPr id="3" name="Content Placeholder 2"/>
          <p:cNvSpPr>
            <a:spLocks noGrp="1"/>
          </p:cNvSpPr>
          <p:nvPr>
            <p:ph sz="quarter" idx="1"/>
          </p:nvPr>
        </p:nvSpPr>
        <p:spPr/>
        <p:txBody>
          <a:bodyPr>
            <a:normAutofit/>
          </a:bodyPr>
          <a:lstStyle/>
          <a:p>
            <a:r>
              <a:rPr lang="en-US" dirty="0" smtClean="0"/>
              <a:t>1. Which is the most significant event in Act I? The brawl and the family hatred it shows? The decree of the Prince? The courtship of Count Paris? The meeting of the Lovers? Why? </a:t>
            </a:r>
          </a:p>
          <a:p>
            <a:r>
              <a:rPr lang="en-US" dirty="0" smtClean="0"/>
              <a:t/>
            </a:r>
            <a:br>
              <a:rPr lang="en-US" dirty="0" smtClean="0"/>
            </a:br>
            <a:r>
              <a:rPr lang="en-US" dirty="0" smtClean="0"/>
              <a:t>2. How are all the other events linked to that one, so as to give it dominance? </a:t>
            </a:r>
          </a:p>
          <a:p>
            <a:endParaRPr lang="en-US" dirty="0" smtClean="0"/>
          </a:p>
          <a:p>
            <a:r>
              <a:rPr lang="en-US" dirty="0" smtClean="0"/>
              <a:t>3. Why has the Poet made the lovers' hand-clasp so significant? Is true love, love at first sight? </a:t>
            </a:r>
            <a:endParaRPr lang="en-GB"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GB"/>
              <a:t>Banishment and Fate</a:t>
            </a:r>
            <a:endParaRPr lang="en-US"/>
          </a:p>
        </p:txBody>
      </p:sp>
      <p:sp>
        <p:nvSpPr>
          <p:cNvPr id="41987" name="Rectangle 3"/>
          <p:cNvSpPr>
            <a:spLocks noGrp="1" noChangeArrowheads="1"/>
          </p:cNvSpPr>
          <p:nvPr>
            <p:ph type="body" idx="1"/>
          </p:nvPr>
        </p:nvSpPr>
        <p:spPr/>
        <p:txBody>
          <a:bodyPr>
            <a:normAutofit fontScale="92500" lnSpcReduction="10000"/>
          </a:bodyPr>
          <a:lstStyle/>
          <a:p>
            <a:pPr>
              <a:lnSpc>
                <a:spcPct val="90000"/>
              </a:lnSpc>
            </a:pPr>
            <a:r>
              <a:rPr lang="en-GB" sz="2800"/>
              <a:t>The Prince listens to the true story of what happened, and</a:t>
            </a:r>
            <a:r>
              <a:rPr lang="en-GB" sz="2800" b="1" i="1"/>
              <a:t> </a:t>
            </a:r>
            <a:r>
              <a:rPr lang="en-GB" sz="2800"/>
              <a:t>declares that Romeo’s behaviour was understandable, but nevertheless must be punished by banishment from Verona – forever</a:t>
            </a:r>
          </a:p>
          <a:p>
            <a:pPr>
              <a:lnSpc>
                <a:spcPct val="90000"/>
              </a:lnSpc>
            </a:pPr>
            <a:r>
              <a:rPr lang="en-GB" sz="2800" b="1" i="1"/>
              <a:t>‘..when he is found, that hour is his last’</a:t>
            </a:r>
          </a:p>
          <a:p>
            <a:pPr>
              <a:lnSpc>
                <a:spcPct val="90000"/>
              </a:lnSpc>
            </a:pPr>
            <a:r>
              <a:rPr lang="en-GB" sz="2800"/>
              <a:t>Romeo and Juliet’s love is now not only censured and forbidden by their families, it is also thwarted and forbidden by the ruler of Verona</a:t>
            </a:r>
          </a:p>
          <a:p>
            <a:pPr>
              <a:lnSpc>
                <a:spcPct val="90000"/>
              </a:lnSpc>
            </a:pPr>
            <a:r>
              <a:rPr lang="en-GB" sz="2800"/>
              <a:t>Their relationship puts Romeo in danger of violent reprisal from both Juliet’s kinsmen AND the state</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9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9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9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19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GB"/>
              <a:t>The future?</a:t>
            </a:r>
            <a:endParaRPr lang="en-US"/>
          </a:p>
        </p:txBody>
      </p:sp>
      <p:sp>
        <p:nvSpPr>
          <p:cNvPr id="43011" name="Rectangle 3"/>
          <p:cNvSpPr>
            <a:spLocks noGrp="1" noChangeArrowheads="1"/>
          </p:cNvSpPr>
          <p:nvPr>
            <p:ph type="body" idx="1"/>
          </p:nvPr>
        </p:nvSpPr>
        <p:spPr/>
        <p:txBody>
          <a:bodyPr/>
          <a:lstStyle/>
          <a:p>
            <a:r>
              <a:rPr lang="en-GB"/>
              <a:t>From an atmosphere of hope at the very end of Act II, we have moved (in one scene) to a situation of darkest despair</a:t>
            </a:r>
          </a:p>
          <a:p>
            <a:r>
              <a:rPr lang="en-GB"/>
              <a:t>It is now very difficult for Romeo, and the audience, to see a hopeful future for the young lovers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30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a:t>Act III, Scene ii - Summary</a:t>
            </a:r>
            <a:endParaRPr lang="en-US"/>
          </a:p>
        </p:txBody>
      </p:sp>
      <p:sp>
        <p:nvSpPr>
          <p:cNvPr id="44035" name="Rectangle 3"/>
          <p:cNvSpPr>
            <a:spLocks noGrp="1" noChangeArrowheads="1"/>
          </p:cNvSpPr>
          <p:nvPr>
            <p:ph type="body" idx="1"/>
          </p:nvPr>
        </p:nvSpPr>
        <p:spPr>
          <a:xfrm>
            <a:off x="539552" y="1916832"/>
            <a:ext cx="8604448" cy="4941168"/>
          </a:xfrm>
        </p:spPr>
        <p:txBody>
          <a:bodyPr>
            <a:normAutofit/>
          </a:bodyPr>
          <a:lstStyle/>
          <a:p>
            <a:pPr>
              <a:lnSpc>
                <a:spcPct val="80000"/>
              </a:lnSpc>
            </a:pPr>
            <a:r>
              <a:rPr lang="en-GB" sz="2400" dirty="0"/>
              <a:t>Juliet is impatient for night so that she can be with Romeo </a:t>
            </a:r>
          </a:p>
          <a:p>
            <a:pPr>
              <a:lnSpc>
                <a:spcPct val="80000"/>
              </a:lnSpc>
            </a:pPr>
            <a:r>
              <a:rPr lang="en-GB" sz="2400" dirty="0"/>
              <a:t>Nurse is distraught and unable to make clear who is dead</a:t>
            </a:r>
          </a:p>
          <a:p>
            <a:pPr>
              <a:lnSpc>
                <a:spcPct val="80000"/>
              </a:lnSpc>
            </a:pPr>
            <a:r>
              <a:rPr lang="en-GB" sz="2400" dirty="0"/>
              <a:t>Juliet thinks Romeo has killed </a:t>
            </a:r>
            <a:r>
              <a:rPr lang="en-GB" sz="2400" u="sng" dirty="0"/>
              <a:t>himself </a:t>
            </a:r>
            <a:r>
              <a:rPr lang="en-GB" sz="2400" dirty="0"/>
              <a:t> ‘</a:t>
            </a:r>
            <a:r>
              <a:rPr lang="en-GB" sz="2400" i="1" dirty="0"/>
              <a:t>Hath Romeo slain himself?</a:t>
            </a:r>
            <a:r>
              <a:rPr lang="en-GB" sz="2400" dirty="0"/>
              <a:t>’ and resolves she will also kill herself</a:t>
            </a:r>
          </a:p>
          <a:p>
            <a:pPr>
              <a:lnSpc>
                <a:spcPct val="80000"/>
              </a:lnSpc>
            </a:pPr>
            <a:r>
              <a:rPr lang="en-GB" sz="2400" dirty="0"/>
              <a:t>Nurse then reveals </a:t>
            </a:r>
            <a:r>
              <a:rPr lang="en-GB" sz="2400" dirty="0" err="1"/>
              <a:t>Tybalt</a:t>
            </a:r>
            <a:r>
              <a:rPr lang="en-GB" sz="2400" dirty="0"/>
              <a:t> is dead and Juliet fears both </a:t>
            </a:r>
            <a:r>
              <a:rPr lang="en-GB" sz="2400" dirty="0" err="1"/>
              <a:t>Tybalt</a:t>
            </a:r>
            <a:r>
              <a:rPr lang="en-GB" sz="2400" dirty="0"/>
              <a:t> AND Romeo are dead</a:t>
            </a:r>
          </a:p>
          <a:p>
            <a:pPr>
              <a:lnSpc>
                <a:spcPct val="80000"/>
              </a:lnSpc>
            </a:pPr>
            <a:r>
              <a:rPr lang="en-GB" sz="2400" dirty="0"/>
              <a:t>When the truth is at last revealed Juliet makes ONE speech cursing nature that it should put </a:t>
            </a:r>
            <a:r>
              <a:rPr lang="en-GB" sz="2400" i="1" dirty="0"/>
              <a:t>‘the spirit of a fiend’</a:t>
            </a:r>
            <a:r>
              <a:rPr lang="en-GB" sz="2400" dirty="0"/>
              <a:t> in Romeo’s </a:t>
            </a:r>
            <a:r>
              <a:rPr lang="en-GB" sz="2400" i="1" dirty="0"/>
              <a:t>‘sweet flesh’</a:t>
            </a:r>
          </a:p>
          <a:p>
            <a:pPr>
              <a:lnSpc>
                <a:spcPct val="80000"/>
              </a:lnSpc>
            </a:pPr>
            <a:r>
              <a:rPr lang="en-GB" sz="2400" i="1" dirty="0"/>
              <a:t>BUT </a:t>
            </a:r>
            <a:r>
              <a:rPr lang="en-GB" sz="2400" dirty="0"/>
              <a:t>when Nurse joins her Juliet reverts to her loyalty</a:t>
            </a:r>
          </a:p>
          <a:p>
            <a:pPr>
              <a:lnSpc>
                <a:spcPct val="80000"/>
              </a:lnSpc>
            </a:pPr>
            <a:r>
              <a:rPr lang="en-GB" sz="2400" dirty="0"/>
              <a:t>Nurse explains Romeo is hiding at Friar Lawrence’s cell and Juliet sends the Nurse with a ring, bidding Romeo to come and </a:t>
            </a:r>
            <a:r>
              <a:rPr lang="en-GB" sz="2400" i="1" dirty="0"/>
              <a:t>“take his last farewell.”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GB"/>
              <a:t>Tension and Mood</a:t>
            </a:r>
          </a:p>
        </p:txBody>
      </p:sp>
      <p:sp>
        <p:nvSpPr>
          <p:cNvPr id="77827" name="Rectangle 3"/>
          <p:cNvSpPr>
            <a:spLocks noGrp="1" noChangeArrowheads="1"/>
          </p:cNvSpPr>
          <p:nvPr>
            <p:ph type="body" idx="1"/>
          </p:nvPr>
        </p:nvSpPr>
        <p:spPr/>
        <p:txBody>
          <a:bodyPr>
            <a:normAutofit lnSpcReduction="10000"/>
          </a:bodyPr>
          <a:lstStyle/>
          <a:p>
            <a:pPr>
              <a:lnSpc>
                <a:spcPct val="80000"/>
              </a:lnSpc>
            </a:pPr>
            <a:r>
              <a:rPr lang="en-GB" sz="2800"/>
              <a:t>Setting is peaceful (the Capulet orchard)</a:t>
            </a:r>
          </a:p>
          <a:p>
            <a:pPr>
              <a:lnSpc>
                <a:spcPct val="80000"/>
              </a:lnSpc>
            </a:pPr>
            <a:r>
              <a:rPr lang="en-GB" sz="2800"/>
              <a:t>Contrasts to the conflict in the previous scene</a:t>
            </a:r>
          </a:p>
          <a:p>
            <a:pPr>
              <a:lnSpc>
                <a:spcPct val="80000"/>
              </a:lnSpc>
            </a:pPr>
            <a:r>
              <a:rPr lang="en-GB" sz="2800"/>
              <a:t>Juliet looks forward to the </a:t>
            </a:r>
            <a:r>
              <a:rPr lang="en-GB" sz="2800" i="1"/>
              <a:t>“amorous rites”</a:t>
            </a:r>
            <a:r>
              <a:rPr lang="en-GB" sz="2800"/>
              <a:t> of her marriage </a:t>
            </a:r>
          </a:p>
          <a:p>
            <a:pPr>
              <a:lnSpc>
                <a:spcPct val="80000"/>
              </a:lnSpc>
            </a:pPr>
            <a:r>
              <a:rPr lang="en-GB" sz="2800"/>
              <a:t>Her impatience echoes her excitement in Act II, Scene 5, when she had to wait for news of the wedding arrangements</a:t>
            </a:r>
          </a:p>
          <a:p>
            <a:pPr>
              <a:lnSpc>
                <a:spcPct val="80000"/>
              </a:lnSpc>
            </a:pPr>
            <a:r>
              <a:rPr lang="en-GB" sz="2800"/>
              <a:t>Contrast –we know that her happy hopes will not be fulfilled</a:t>
            </a:r>
          </a:p>
          <a:p>
            <a:pPr>
              <a:lnSpc>
                <a:spcPct val="80000"/>
              </a:lnSpc>
            </a:pPr>
            <a:r>
              <a:rPr lang="en-GB" sz="2800"/>
              <a:t>Sense of impending doom hangs in the atmosphere as she is unaware of the tragedy which awaits her</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GB"/>
              <a:t>Dark Imagery</a:t>
            </a:r>
          </a:p>
        </p:txBody>
      </p:sp>
      <p:sp>
        <p:nvSpPr>
          <p:cNvPr id="78851" name="Rectangle 3"/>
          <p:cNvSpPr>
            <a:spLocks noGrp="1" noChangeArrowheads="1"/>
          </p:cNvSpPr>
          <p:nvPr>
            <p:ph type="body" idx="1"/>
          </p:nvPr>
        </p:nvSpPr>
        <p:spPr/>
        <p:txBody>
          <a:bodyPr/>
          <a:lstStyle/>
          <a:p>
            <a:pPr>
              <a:lnSpc>
                <a:spcPct val="80000"/>
              </a:lnSpc>
            </a:pPr>
            <a:r>
              <a:rPr lang="en-GB" sz="2800"/>
              <a:t>Darkness for the lovers is a time of safety</a:t>
            </a:r>
          </a:p>
          <a:p>
            <a:pPr>
              <a:lnSpc>
                <a:spcPct val="80000"/>
              </a:lnSpc>
            </a:pPr>
            <a:r>
              <a:rPr lang="en-GB" sz="2800"/>
              <a:t>Juliet beckons the darkness because it has been a sanctuary for the couple, </a:t>
            </a:r>
            <a:r>
              <a:rPr lang="en-GB" sz="2800" i="1"/>
              <a:t>“if love be blind, / It best agrees with night.” </a:t>
            </a:r>
          </a:p>
          <a:p>
            <a:pPr>
              <a:lnSpc>
                <a:spcPct val="80000"/>
              </a:lnSpc>
            </a:pPr>
            <a:r>
              <a:rPr lang="en-GB" sz="2800"/>
              <a:t>The lovers have forged their love at night as they: </a:t>
            </a:r>
          </a:p>
          <a:p>
            <a:pPr lvl="1">
              <a:lnSpc>
                <a:spcPct val="80000"/>
              </a:lnSpc>
            </a:pPr>
            <a:r>
              <a:rPr lang="en-GB"/>
              <a:t>met</a:t>
            </a:r>
          </a:p>
          <a:p>
            <a:pPr lvl="1">
              <a:lnSpc>
                <a:spcPct val="80000"/>
              </a:lnSpc>
            </a:pPr>
            <a:r>
              <a:rPr lang="en-GB"/>
              <a:t>agreed to marry </a:t>
            </a:r>
          </a:p>
          <a:p>
            <a:pPr lvl="1">
              <a:lnSpc>
                <a:spcPct val="80000"/>
              </a:lnSpc>
            </a:pPr>
            <a:r>
              <a:rPr lang="en-GB"/>
              <a:t>consummate their marriage</a:t>
            </a:r>
          </a:p>
          <a:p>
            <a:pPr lvl="1">
              <a:lnSpc>
                <a:spcPct val="80000"/>
              </a:lnSpc>
            </a:pPr>
            <a:r>
              <a:rPr lang="en-GB"/>
              <a:t>die together under the cover of night</a:t>
            </a:r>
          </a:p>
          <a:p>
            <a:pPr>
              <a:lnSpc>
                <a:spcPct val="80000"/>
              </a:lnSpc>
            </a:pPr>
            <a:r>
              <a:rPr lang="en-GB" sz="2800"/>
              <a:t>Their affinity for the darkness illustrates their</a:t>
            </a:r>
            <a:r>
              <a:rPr lang="en-GB" sz="2800" b="1"/>
              <a:t> </a:t>
            </a:r>
            <a:r>
              <a:rPr lang="en-GB" sz="2800"/>
              <a:t>separation from the temporal, feuding world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GB"/>
              <a:t>Light Imagery</a:t>
            </a:r>
          </a:p>
        </p:txBody>
      </p:sp>
      <p:sp>
        <p:nvSpPr>
          <p:cNvPr id="79875" name="Rectangle 3"/>
          <p:cNvSpPr>
            <a:spLocks noGrp="1" noChangeArrowheads="1"/>
          </p:cNvSpPr>
          <p:nvPr>
            <p:ph type="body" idx="1"/>
          </p:nvPr>
        </p:nvSpPr>
        <p:spPr/>
        <p:txBody>
          <a:bodyPr/>
          <a:lstStyle/>
          <a:p>
            <a:pPr>
              <a:lnSpc>
                <a:spcPct val="80000"/>
              </a:lnSpc>
            </a:pPr>
            <a:r>
              <a:rPr lang="en-GB" sz="2800"/>
              <a:t>Although external light (the “garish sun”) has become their enemy, the lovers provide light for each other</a:t>
            </a:r>
          </a:p>
          <a:p>
            <a:pPr>
              <a:lnSpc>
                <a:spcPct val="80000"/>
              </a:lnSpc>
            </a:pPr>
            <a:r>
              <a:rPr lang="en-GB" sz="2800"/>
              <a:t>Juliet’s eyes were like the stars, she </a:t>
            </a:r>
            <a:r>
              <a:rPr lang="en-GB" sz="2800" i="1"/>
              <a:t>“doth teach the torches to burn bright!,”</a:t>
            </a:r>
            <a:r>
              <a:rPr lang="en-GB" sz="2800"/>
              <a:t> and is Romeo’s </a:t>
            </a:r>
            <a:r>
              <a:rPr lang="en-GB" sz="2800" i="1"/>
              <a:t>“Juliet is the sun”</a:t>
            </a:r>
            <a:r>
              <a:rPr lang="en-GB" sz="2800"/>
              <a:t> </a:t>
            </a:r>
          </a:p>
          <a:p>
            <a:pPr>
              <a:lnSpc>
                <a:spcPct val="80000"/>
              </a:lnSpc>
            </a:pPr>
            <a:r>
              <a:rPr lang="en-GB" sz="2800"/>
              <a:t>Here, Romeo brings </a:t>
            </a:r>
            <a:r>
              <a:rPr lang="en-GB" sz="2800" i="1"/>
              <a:t>“day in night”</a:t>
            </a:r>
            <a:r>
              <a:rPr lang="en-GB" sz="2800"/>
              <a:t> </a:t>
            </a:r>
          </a:p>
          <a:p>
            <a:pPr>
              <a:lnSpc>
                <a:spcPct val="80000"/>
              </a:lnSpc>
            </a:pPr>
            <a:r>
              <a:rPr lang="en-GB" sz="2800"/>
              <a:t>Juliet begs fate to </a:t>
            </a:r>
            <a:r>
              <a:rPr lang="en-GB" sz="2800" i="1"/>
              <a:t>“cut Romeo out in little stars”</a:t>
            </a:r>
            <a:r>
              <a:rPr lang="en-GB" sz="2800"/>
              <a:t> </a:t>
            </a:r>
          </a:p>
          <a:p>
            <a:pPr>
              <a:lnSpc>
                <a:spcPct val="80000"/>
              </a:lnSpc>
            </a:pPr>
            <a:r>
              <a:rPr lang="en-GB" sz="2800"/>
              <a:t>These stars represent both the timeless quality of the couple’s love and their fate as </a:t>
            </a:r>
            <a:r>
              <a:rPr lang="en-GB" sz="2800" i="1"/>
              <a:t>“star-cross’d lovers”</a:t>
            </a:r>
            <a:r>
              <a:rPr lang="en-GB" sz="2800"/>
              <a:t> who will only truly be united in death</a:t>
            </a:r>
          </a:p>
          <a:p>
            <a:pPr>
              <a:lnSpc>
                <a:spcPct val="80000"/>
              </a:lnSpc>
            </a:pPr>
            <a:endParaRPr lang="en-GB" sz="280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GB"/>
              <a:t>Fate</a:t>
            </a:r>
          </a:p>
        </p:txBody>
      </p:sp>
      <p:sp>
        <p:nvSpPr>
          <p:cNvPr id="80899" name="Rectangle 3"/>
          <p:cNvSpPr>
            <a:spLocks noGrp="1" noChangeArrowheads="1"/>
          </p:cNvSpPr>
          <p:nvPr>
            <p:ph type="body" idx="1"/>
          </p:nvPr>
        </p:nvSpPr>
        <p:spPr/>
        <p:txBody>
          <a:bodyPr>
            <a:normAutofit lnSpcReduction="10000"/>
          </a:bodyPr>
          <a:lstStyle/>
          <a:p>
            <a:pPr>
              <a:lnSpc>
                <a:spcPct val="80000"/>
              </a:lnSpc>
            </a:pPr>
            <a:r>
              <a:rPr lang="en-GB" sz="2800"/>
              <a:t>Although Juliet is unaware of the tragic news that awaits her, her soliloquy contains tragic images suggesting the dark future – she states of Romeo: </a:t>
            </a:r>
            <a:r>
              <a:rPr lang="en-GB" sz="2800" i="1"/>
              <a:t>“if he should die”</a:t>
            </a:r>
          </a:p>
          <a:p>
            <a:pPr>
              <a:lnSpc>
                <a:spcPct val="80000"/>
              </a:lnSpc>
            </a:pPr>
            <a:r>
              <a:rPr lang="en-GB" sz="2800"/>
              <a:t>Even when Juliet understands that Romeo is not dead, his banishment is equivalent to death in her eyes: </a:t>
            </a:r>
            <a:r>
              <a:rPr lang="en-GB" sz="2800" i="1"/>
              <a:t>“I’ll to my wedding bed / And death, not Romeo, take my maidenhead.”</a:t>
            </a:r>
            <a:r>
              <a:rPr lang="en-GB" sz="2800"/>
              <a:t> </a:t>
            </a:r>
          </a:p>
          <a:p>
            <a:pPr>
              <a:lnSpc>
                <a:spcPct val="80000"/>
              </a:lnSpc>
            </a:pPr>
            <a:r>
              <a:rPr lang="en-GB" sz="2800"/>
              <a:t>The association between Juliet and death as her bridegroom pairs the themes of love and death </a:t>
            </a:r>
          </a:p>
          <a:p>
            <a:pPr>
              <a:lnSpc>
                <a:spcPct val="80000"/>
              </a:lnSpc>
            </a:pPr>
            <a:r>
              <a:rPr lang="en-GB" sz="2800"/>
              <a:t>This emphasises that her young life is constantly overshadowed by death</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GB"/>
              <a:t>Love/ Death</a:t>
            </a:r>
            <a:endParaRPr lang="en-US"/>
          </a:p>
        </p:txBody>
      </p:sp>
      <p:sp>
        <p:nvSpPr>
          <p:cNvPr id="82947" name="Rectangle 3"/>
          <p:cNvSpPr>
            <a:spLocks noGrp="1" noChangeArrowheads="1"/>
          </p:cNvSpPr>
          <p:nvPr>
            <p:ph type="body" idx="1"/>
          </p:nvPr>
        </p:nvSpPr>
        <p:spPr/>
        <p:txBody>
          <a:bodyPr/>
          <a:lstStyle/>
          <a:p>
            <a:r>
              <a:rPr lang="en-GB" sz="2800"/>
              <a:t>Shakespeare’s linking of ‘love’ and ‘death’ continues with Juliet’s first reaction being that Romeo MUST have killed himself, and</a:t>
            </a:r>
          </a:p>
          <a:p>
            <a:r>
              <a:rPr lang="en-GB" sz="2800"/>
              <a:t>Her own willingness to kill herself</a:t>
            </a:r>
          </a:p>
          <a:p>
            <a:r>
              <a:rPr lang="en-GB" sz="2800"/>
              <a:t>This theme of the intensity of extreme love leading to a death impulse will be echoed in the upcoming scene, and Romeo’s reaction to his banishment</a:t>
            </a:r>
            <a:endParaRPr lang="en-US" sz="280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GB"/>
              <a:t>Juliet and Loyalty</a:t>
            </a:r>
            <a:endParaRPr lang="en-US"/>
          </a:p>
        </p:txBody>
      </p:sp>
      <p:sp>
        <p:nvSpPr>
          <p:cNvPr id="48131" name="Rectangle 3"/>
          <p:cNvSpPr>
            <a:spLocks noGrp="1" noChangeArrowheads="1"/>
          </p:cNvSpPr>
          <p:nvPr>
            <p:ph type="body" idx="1"/>
          </p:nvPr>
        </p:nvSpPr>
        <p:spPr/>
        <p:txBody>
          <a:bodyPr>
            <a:normAutofit lnSpcReduction="10000"/>
          </a:bodyPr>
          <a:lstStyle/>
          <a:p>
            <a:pPr>
              <a:lnSpc>
                <a:spcPct val="80000"/>
              </a:lnSpc>
            </a:pPr>
            <a:r>
              <a:rPr lang="en-GB" sz="2400"/>
              <a:t>Juliet feels conflicted because her love for Romeo clashes with her love and sense of duty to Tybalt</a:t>
            </a:r>
          </a:p>
          <a:p>
            <a:pPr>
              <a:lnSpc>
                <a:spcPct val="80000"/>
              </a:lnSpc>
            </a:pPr>
            <a:r>
              <a:rPr lang="en-GB" sz="2400"/>
              <a:t>She expresses her conflicting emotions for Romeo using oxymorons: </a:t>
            </a:r>
            <a:r>
              <a:rPr lang="en-GB" sz="2400" i="1"/>
              <a:t>“Beautiful tyrant, fiend angelical.”</a:t>
            </a:r>
          </a:p>
          <a:p>
            <a:pPr>
              <a:lnSpc>
                <a:spcPct val="80000"/>
              </a:lnSpc>
            </a:pPr>
            <a:r>
              <a:rPr lang="en-GB" sz="2400"/>
              <a:t>She is angry, but swiftly restores her loyal feelings</a:t>
            </a:r>
          </a:p>
          <a:p>
            <a:pPr>
              <a:lnSpc>
                <a:spcPct val="80000"/>
              </a:lnSpc>
            </a:pPr>
            <a:r>
              <a:rPr lang="en-GB" sz="2400"/>
              <a:t>Juliet’s loyalty is firmly grounded in her love of Romeo and no longer for family  - she is now a wife first and a daughter and cousin second</a:t>
            </a:r>
          </a:p>
          <a:p>
            <a:pPr>
              <a:lnSpc>
                <a:spcPct val="80000"/>
              </a:lnSpc>
            </a:pPr>
            <a:r>
              <a:rPr lang="en-GB" sz="2400"/>
              <a:t>She believes that Romeo’s banishment is worse than the slaying of </a:t>
            </a:r>
            <a:r>
              <a:rPr lang="en-GB" sz="2400" i="1"/>
              <a:t>‘ten thousand Tybalts’</a:t>
            </a:r>
          </a:p>
          <a:p>
            <a:pPr>
              <a:lnSpc>
                <a:spcPct val="80000"/>
              </a:lnSpc>
            </a:pPr>
            <a:r>
              <a:rPr lang="en-GB" sz="2400"/>
              <a:t>She laments that she will die a </a:t>
            </a:r>
            <a:r>
              <a:rPr lang="en-GB" sz="2400" i="1"/>
              <a:t>‘maiden-widow’ – </a:t>
            </a:r>
            <a:r>
              <a:rPr lang="en-GB" sz="2400"/>
              <a:t>there is no other love for her</a:t>
            </a:r>
          </a:p>
          <a:p>
            <a:pPr>
              <a:lnSpc>
                <a:spcPct val="80000"/>
              </a:lnSpc>
            </a:pPr>
            <a:r>
              <a:rPr lang="en-GB" sz="2400"/>
              <a:t>She offers her ring to give to Romeo as a token of her love, loyalty and forgiveness</a:t>
            </a:r>
            <a:endParaRPr lang="en-US" sz="240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GB"/>
              <a:t>Juliet and Nurse</a:t>
            </a:r>
          </a:p>
        </p:txBody>
      </p:sp>
      <p:sp>
        <p:nvSpPr>
          <p:cNvPr id="81923" name="Rectangle 3"/>
          <p:cNvSpPr>
            <a:spLocks noGrp="1" noChangeArrowheads="1"/>
          </p:cNvSpPr>
          <p:nvPr>
            <p:ph type="body" idx="1"/>
          </p:nvPr>
        </p:nvSpPr>
        <p:spPr>
          <a:xfrm>
            <a:off x="611560" y="1844824"/>
            <a:ext cx="8494340" cy="4251176"/>
          </a:xfrm>
        </p:spPr>
        <p:txBody>
          <a:bodyPr>
            <a:normAutofit fontScale="92500"/>
          </a:bodyPr>
          <a:lstStyle/>
          <a:p>
            <a:pPr>
              <a:lnSpc>
                <a:spcPct val="90000"/>
              </a:lnSpc>
            </a:pPr>
            <a:r>
              <a:rPr lang="en-GB" sz="2800" dirty="0"/>
              <a:t>The Nurse’s inability to comprehend the intensity of Juliet’s love for Romeo causes a </a:t>
            </a:r>
            <a:r>
              <a:rPr lang="en-GB" sz="2800" dirty="0" smtClean="0"/>
              <a:t> </a:t>
            </a:r>
            <a:r>
              <a:rPr lang="en-GB" sz="2800" dirty="0"/>
              <a:t>change in their relationship </a:t>
            </a:r>
          </a:p>
          <a:p>
            <a:pPr>
              <a:lnSpc>
                <a:spcPct val="90000"/>
              </a:lnSpc>
            </a:pPr>
            <a:r>
              <a:rPr lang="en-GB" sz="2800" dirty="0"/>
              <a:t>Juliet is emerging as a young woman with her own opinions and emotions</a:t>
            </a:r>
          </a:p>
          <a:p>
            <a:pPr>
              <a:lnSpc>
                <a:spcPct val="90000"/>
              </a:lnSpc>
            </a:pPr>
            <a:r>
              <a:rPr lang="en-GB" sz="2800" dirty="0"/>
              <a:t>She no longer relies on Nurse for maternal guidance</a:t>
            </a:r>
          </a:p>
          <a:p>
            <a:pPr>
              <a:lnSpc>
                <a:spcPct val="90000"/>
              </a:lnSpc>
            </a:pPr>
            <a:r>
              <a:rPr lang="en-GB" sz="2800" dirty="0"/>
              <a:t>The rift between the Nurse and Juliet foreshadows the final split in their relationship which occurs in Act III, Scene v when the Nurse betrays Juliet by advising her to forget Romeo and marry Paris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 1</a:t>
            </a:r>
            <a:endParaRPr lang="en-GB" dirty="0"/>
          </a:p>
        </p:txBody>
      </p:sp>
      <p:sp>
        <p:nvSpPr>
          <p:cNvPr id="3" name="Content Placeholder 2"/>
          <p:cNvSpPr>
            <a:spLocks noGrp="1"/>
          </p:cNvSpPr>
          <p:nvPr>
            <p:ph sz="quarter" idx="1"/>
          </p:nvPr>
        </p:nvSpPr>
        <p:spPr/>
        <p:txBody>
          <a:bodyPr>
            <a:normAutofit fontScale="92500" lnSpcReduction="20000"/>
          </a:bodyPr>
          <a:lstStyle/>
          <a:p>
            <a:r>
              <a:rPr lang="en-GB" dirty="0" smtClean="0"/>
              <a:t>- The brawl provides the background information for the audience. The violence, particularly among the youth of the play, the social layers (servants, the Houses of Montague and Capulet, the Prince (who embodies law and order). The fight brings in ideas of family honour, the demands of the social world and its conflict with  private passion (shown by Romeo)</a:t>
            </a:r>
          </a:p>
          <a:p>
            <a:endParaRPr lang="en-GB" dirty="0" smtClean="0"/>
          </a:p>
          <a:p>
            <a:r>
              <a:rPr lang="en-GB" dirty="0" smtClean="0"/>
              <a:t>It introduces </a:t>
            </a:r>
            <a:r>
              <a:rPr lang="en-GB" dirty="0" err="1" smtClean="0"/>
              <a:t>Tybalt</a:t>
            </a:r>
            <a:r>
              <a:rPr lang="en-GB" dirty="0" smtClean="0"/>
              <a:t> (who appears to embody hatred “What drawn, and talk of peace? I hate the word/As I hate hell, all </a:t>
            </a:r>
            <a:r>
              <a:rPr lang="en-GB" dirty="0" err="1" smtClean="0"/>
              <a:t>Montagues</a:t>
            </a:r>
            <a:r>
              <a:rPr lang="en-GB" dirty="0" smtClean="0"/>
              <a:t>, and thee.”</a:t>
            </a:r>
          </a:p>
          <a:p>
            <a:endParaRPr lang="en-GB" dirty="0" smtClean="0"/>
          </a:p>
          <a:p>
            <a:r>
              <a:rPr lang="en-GB" dirty="0" err="1" smtClean="0"/>
              <a:t>Benvolio</a:t>
            </a:r>
            <a:r>
              <a:rPr lang="en-GB" dirty="0" smtClean="0"/>
              <a:t> (Romeo’s friend who represents a foil to Romeo. He is thoughtful and logical whereas Romeo is withdrawn and self-involved in his ideals of courtly love at this point in the play)</a:t>
            </a:r>
          </a:p>
          <a:p>
            <a:endParaRPr lang="en-GB" dirty="0" smtClean="0"/>
          </a:p>
          <a:p>
            <a:endParaRPr lang="en-GB"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Conflict</a:t>
            </a:r>
          </a:p>
        </p:txBody>
      </p:sp>
      <p:sp>
        <p:nvSpPr>
          <p:cNvPr id="49155" name="Rectangle 3"/>
          <p:cNvSpPr>
            <a:spLocks noGrp="1" noChangeArrowheads="1"/>
          </p:cNvSpPr>
          <p:nvPr>
            <p:ph type="body" idx="1"/>
          </p:nvPr>
        </p:nvSpPr>
        <p:spPr/>
        <p:txBody>
          <a:bodyPr/>
          <a:lstStyle/>
          <a:p>
            <a:r>
              <a:rPr lang="en-GB"/>
              <a:t>The blissful love of Act II has completely disappeared in the tension of Act 3 </a:t>
            </a:r>
          </a:p>
          <a:p>
            <a:r>
              <a:rPr lang="en-GB"/>
              <a:t>The conflict has caused this deterioration</a:t>
            </a:r>
          </a:p>
          <a:p>
            <a:r>
              <a:rPr lang="en-GB"/>
              <a:t>It is now extremely unlikely that their alliance will turn such extreme </a:t>
            </a:r>
            <a:r>
              <a:rPr lang="en-GB" i="1"/>
              <a:t>‘rancour’</a:t>
            </a:r>
            <a:r>
              <a:rPr lang="en-GB"/>
              <a:t> to </a:t>
            </a:r>
            <a:r>
              <a:rPr lang="en-GB" i="1"/>
              <a:t>‘pure love’</a:t>
            </a:r>
            <a:endParaRPr lang="en-US" i="1"/>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GB"/>
              <a:t>Act III, Scene iii - Summary</a:t>
            </a:r>
            <a:endParaRPr lang="en-US"/>
          </a:p>
        </p:txBody>
      </p:sp>
      <p:sp>
        <p:nvSpPr>
          <p:cNvPr id="52227" name="Rectangle 3"/>
          <p:cNvSpPr>
            <a:spLocks noGrp="1" noChangeArrowheads="1"/>
          </p:cNvSpPr>
          <p:nvPr>
            <p:ph type="body" idx="1"/>
          </p:nvPr>
        </p:nvSpPr>
        <p:spPr/>
        <p:txBody>
          <a:bodyPr>
            <a:normAutofit lnSpcReduction="10000"/>
          </a:bodyPr>
          <a:lstStyle/>
          <a:p>
            <a:pPr>
              <a:lnSpc>
                <a:spcPct val="80000"/>
              </a:lnSpc>
            </a:pPr>
            <a:r>
              <a:rPr lang="en-GB" sz="2400"/>
              <a:t>In Friar Lawrence’s cell, Romeo is overcome with grief at his banishment –he will live, but without Juliet</a:t>
            </a:r>
          </a:p>
          <a:p>
            <a:pPr>
              <a:lnSpc>
                <a:spcPct val="80000"/>
              </a:lnSpc>
            </a:pPr>
            <a:r>
              <a:rPr lang="en-GB" sz="2400"/>
              <a:t>In a state of frenzied grief, he falls on the floor and cannot be comforted: </a:t>
            </a:r>
            <a:r>
              <a:rPr lang="en-US" sz="2400" i="1"/>
              <a:t>“with his own tears made drunk.” </a:t>
            </a:r>
            <a:endParaRPr lang="en-GB" sz="2400" i="1"/>
          </a:p>
          <a:p>
            <a:pPr>
              <a:lnSpc>
                <a:spcPct val="80000"/>
              </a:lnSpc>
            </a:pPr>
            <a:r>
              <a:rPr lang="en-GB" sz="2400"/>
              <a:t>The Nurse arrives, with news of Juliet’s distress, but Romeo assumes Juliet will not want him now </a:t>
            </a:r>
          </a:p>
          <a:p>
            <a:pPr>
              <a:lnSpc>
                <a:spcPct val="80000"/>
              </a:lnSpc>
            </a:pPr>
            <a:r>
              <a:rPr lang="en-GB" sz="2400"/>
              <a:t>Once again, he offers to rid himself of his name, this time by stabbing himself.. </a:t>
            </a:r>
            <a:r>
              <a:rPr lang="en-GB" sz="2400" i="1"/>
              <a:t>‘In what vile part of this anatomy Doth my name lodge? Tell me, that I may sack The hateful mansion’</a:t>
            </a:r>
          </a:p>
          <a:p>
            <a:pPr>
              <a:lnSpc>
                <a:spcPct val="80000"/>
              </a:lnSpc>
            </a:pPr>
            <a:r>
              <a:rPr lang="en-US" sz="2400"/>
              <a:t>The Friar advises Romeo to go to Juliet, then flee to Mantua</a:t>
            </a:r>
          </a:p>
          <a:p>
            <a:pPr>
              <a:lnSpc>
                <a:spcPct val="80000"/>
              </a:lnSpc>
            </a:pPr>
            <a:r>
              <a:rPr lang="en-US" sz="2400"/>
              <a:t>He promises to announce Romeo and Juliet’s marriage and gain a pardon for Romeo to return safely</a:t>
            </a:r>
            <a:endParaRPr lang="en-GB" sz="2400"/>
          </a:p>
          <a:p>
            <a:pPr>
              <a:lnSpc>
                <a:spcPct val="80000"/>
              </a:lnSpc>
            </a:pPr>
            <a:endParaRPr lang="en-US" sz="2400" b="1"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2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22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22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22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22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GB"/>
              <a:t>Structure</a:t>
            </a:r>
            <a:endParaRPr lang="en-US"/>
          </a:p>
        </p:txBody>
      </p:sp>
      <p:sp>
        <p:nvSpPr>
          <p:cNvPr id="84995" name="Rectangle 3"/>
          <p:cNvSpPr>
            <a:spLocks noGrp="1" noChangeArrowheads="1"/>
          </p:cNvSpPr>
          <p:nvPr>
            <p:ph type="body" idx="1"/>
          </p:nvPr>
        </p:nvSpPr>
        <p:spPr>
          <a:xfrm>
            <a:off x="1517650" y="1844675"/>
            <a:ext cx="7626350" cy="4114800"/>
          </a:xfrm>
        </p:spPr>
        <p:txBody>
          <a:bodyPr>
            <a:normAutofit fontScale="92500" lnSpcReduction="20000"/>
          </a:bodyPr>
          <a:lstStyle/>
          <a:p>
            <a:pPr>
              <a:lnSpc>
                <a:spcPct val="90000"/>
              </a:lnSpc>
            </a:pPr>
            <a:r>
              <a:rPr lang="en-US" sz="2800"/>
              <a:t>This scene parallels the previous scene where Juliet reacted to the news of Romeo’s banishment with forceful emotion</a:t>
            </a:r>
          </a:p>
          <a:p>
            <a:pPr>
              <a:lnSpc>
                <a:spcPct val="90000"/>
              </a:lnSpc>
            </a:pPr>
            <a:r>
              <a:rPr lang="en-US" sz="2800"/>
              <a:t>Romeo responds to his banishment with wailing hysteria and a failed suicide attempt</a:t>
            </a:r>
          </a:p>
          <a:p>
            <a:pPr>
              <a:lnSpc>
                <a:spcPct val="90000"/>
              </a:lnSpc>
            </a:pPr>
            <a:r>
              <a:rPr lang="en-US" sz="2800"/>
              <a:t>Their reactions show the similar feelings of Romeo and Juliet – the structure of the play consistently links their actions</a:t>
            </a:r>
          </a:p>
          <a:p>
            <a:pPr>
              <a:lnSpc>
                <a:spcPct val="90000"/>
              </a:lnSpc>
            </a:pPr>
            <a:r>
              <a:rPr lang="en-US" sz="2800"/>
              <a:t>Juliet lamented her fate, her marriage, and her life with maturity, while Romeo falls to the floor grappling for a dagger with which to end his suffering</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GB"/>
              <a:t>Romeo - Impusive</a:t>
            </a:r>
            <a:endParaRPr lang="en-US"/>
          </a:p>
        </p:txBody>
      </p:sp>
      <p:sp>
        <p:nvSpPr>
          <p:cNvPr id="53251" name="Rectangle 3"/>
          <p:cNvSpPr>
            <a:spLocks noGrp="1" noChangeArrowheads="1"/>
          </p:cNvSpPr>
          <p:nvPr>
            <p:ph type="body" idx="1"/>
          </p:nvPr>
        </p:nvSpPr>
        <p:spPr/>
        <p:txBody>
          <a:bodyPr/>
          <a:lstStyle/>
          <a:p>
            <a:pPr>
              <a:lnSpc>
                <a:spcPct val="80000"/>
              </a:lnSpc>
            </a:pPr>
            <a:r>
              <a:rPr lang="en-GB" sz="2400"/>
              <a:t>Reacts in usual fashion - extreme passion, and lack of moderation</a:t>
            </a:r>
          </a:p>
          <a:p>
            <a:pPr>
              <a:lnSpc>
                <a:spcPct val="80000"/>
              </a:lnSpc>
            </a:pPr>
            <a:r>
              <a:rPr lang="en-GB" sz="2400"/>
              <a:t>Willing to kill himself – seeking oblivion rather than live without Juliet</a:t>
            </a:r>
          </a:p>
          <a:p>
            <a:pPr>
              <a:lnSpc>
                <a:spcPct val="80000"/>
              </a:lnSpc>
            </a:pPr>
            <a:r>
              <a:rPr lang="en-US" sz="2400"/>
              <a:t>We might question this believing it was also caused by Romeo’s impulsive behavior</a:t>
            </a:r>
          </a:p>
          <a:p>
            <a:pPr>
              <a:lnSpc>
                <a:spcPct val="80000"/>
              </a:lnSpc>
            </a:pPr>
            <a:endParaRPr lang="en-US" sz="240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GB"/>
              <a:t>Fate</a:t>
            </a:r>
            <a:endParaRPr lang="en-US"/>
          </a:p>
        </p:txBody>
      </p:sp>
      <p:sp>
        <p:nvSpPr>
          <p:cNvPr id="86019" name="Rectangle 3"/>
          <p:cNvSpPr>
            <a:spLocks noGrp="1" noChangeArrowheads="1"/>
          </p:cNvSpPr>
          <p:nvPr>
            <p:ph type="body" idx="1"/>
          </p:nvPr>
        </p:nvSpPr>
        <p:spPr/>
        <p:txBody>
          <a:bodyPr>
            <a:normAutofit fontScale="92500"/>
          </a:bodyPr>
          <a:lstStyle/>
          <a:p>
            <a:pPr>
              <a:lnSpc>
                <a:spcPct val="80000"/>
              </a:lnSpc>
            </a:pPr>
            <a:r>
              <a:rPr lang="en-GB" sz="2400"/>
              <a:t>Romeo realises he cannot escape the responsibilities of family – he is fated by his name</a:t>
            </a:r>
          </a:p>
          <a:p>
            <a:pPr>
              <a:lnSpc>
                <a:spcPct val="80000"/>
              </a:lnSpc>
            </a:pPr>
            <a:r>
              <a:rPr lang="en-US" sz="2400"/>
              <a:t>He angrily blames his name and wishes to cut from his body: </a:t>
            </a:r>
            <a:r>
              <a:rPr lang="en-GB" sz="2400" i="1"/>
              <a:t>‘Had I it written, I would tear the word’</a:t>
            </a:r>
          </a:p>
          <a:p>
            <a:pPr>
              <a:lnSpc>
                <a:spcPct val="80000"/>
              </a:lnSpc>
            </a:pPr>
            <a:r>
              <a:rPr lang="en-US" sz="2400"/>
              <a:t>He distinguishes himself from his identity as a Montague: </a:t>
            </a:r>
            <a:r>
              <a:rPr lang="en-US" sz="2400" i="1"/>
              <a:t>“that name’s cursed hand / Murdered her kinsman”, </a:t>
            </a:r>
            <a:r>
              <a:rPr lang="en-US" sz="2400"/>
              <a:t>but it seems his family name will lead to his death</a:t>
            </a:r>
          </a:p>
          <a:p>
            <a:pPr>
              <a:lnSpc>
                <a:spcPct val="80000"/>
              </a:lnSpc>
            </a:pPr>
            <a:r>
              <a:rPr lang="en-US" sz="2400"/>
              <a:t>The Friar links Romeo and Juliet’s marriage with ill fate when he says that Romeo is </a:t>
            </a:r>
            <a:r>
              <a:rPr lang="en-US" sz="2400" i="1"/>
              <a:t>“wedded to calamity” </a:t>
            </a:r>
          </a:p>
          <a:p>
            <a:pPr>
              <a:lnSpc>
                <a:spcPct val="80000"/>
              </a:lnSpc>
            </a:pPr>
            <a:r>
              <a:rPr lang="en-US" sz="2400"/>
              <a:t>Throughout the play, Romeo and Juliet are described as being wedded to death which foreshadows the play’s conclusion </a:t>
            </a:r>
          </a:p>
          <a:p>
            <a:pPr>
              <a:lnSpc>
                <a:spcPct val="80000"/>
              </a:lnSpc>
            </a:pPr>
            <a:r>
              <a:rPr lang="en-US" sz="2400"/>
              <a:t>It suggests that fate is an omnipotent, controlling power that draws the characters toward their doom</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GB"/>
              <a:t>Youth and Age</a:t>
            </a:r>
            <a:endParaRPr lang="en-US"/>
          </a:p>
        </p:txBody>
      </p:sp>
      <p:sp>
        <p:nvSpPr>
          <p:cNvPr id="87043" name="Rectangle 3"/>
          <p:cNvSpPr>
            <a:spLocks noGrp="1" noChangeArrowheads="1"/>
          </p:cNvSpPr>
          <p:nvPr>
            <p:ph type="body" idx="1"/>
          </p:nvPr>
        </p:nvSpPr>
        <p:spPr>
          <a:xfrm>
            <a:off x="1479550" y="1916113"/>
            <a:ext cx="7340600" cy="4179887"/>
          </a:xfrm>
        </p:spPr>
        <p:txBody>
          <a:bodyPr>
            <a:normAutofit fontScale="92500" lnSpcReduction="20000"/>
          </a:bodyPr>
          <a:lstStyle/>
          <a:p>
            <a:pPr>
              <a:lnSpc>
                <a:spcPct val="90000"/>
              </a:lnSpc>
            </a:pPr>
            <a:r>
              <a:rPr lang="en-US" sz="2800"/>
              <a:t>Conflict between the older and younger generations</a:t>
            </a:r>
          </a:p>
          <a:p>
            <a:pPr>
              <a:lnSpc>
                <a:spcPct val="90000"/>
              </a:lnSpc>
            </a:pPr>
            <a:r>
              <a:rPr lang="en-US" sz="2800"/>
              <a:t>The Friar chastises Romeo and reminds him of his good fortune that the Prince has given a </a:t>
            </a:r>
            <a:r>
              <a:rPr lang="en-US" sz="2800" i="1"/>
              <a:t>“gentler judgment”</a:t>
            </a:r>
            <a:r>
              <a:rPr lang="en-US" sz="2800"/>
              <a:t> of exile rather than death</a:t>
            </a:r>
          </a:p>
          <a:p>
            <a:pPr>
              <a:lnSpc>
                <a:spcPct val="90000"/>
              </a:lnSpc>
            </a:pPr>
            <a:r>
              <a:rPr lang="en-US" sz="2800"/>
              <a:t>Romeo’s blind passion is far removed from calm reasoning of Friar </a:t>
            </a:r>
          </a:p>
          <a:p>
            <a:pPr>
              <a:lnSpc>
                <a:spcPct val="90000"/>
              </a:lnSpc>
            </a:pPr>
            <a:r>
              <a:rPr lang="en-US" sz="2800"/>
              <a:t>As in previous and subsequent scenes, the older generation’s failure to comprehend the depth of Romeo and Juliet’s passion isolates the lovers from sources of wisdom that might otherwise prevent their tragic fates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a:t>Act III, Scene iv - Summary</a:t>
            </a:r>
            <a:endParaRPr lang="en-US"/>
          </a:p>
        </p:txBody>
      </p:sp>
      <p:sp>
        <p:nvSpPr>
          <p:cNvPr id="56323" name="Rectangle 3"/>
          <p:cNvSpPr>
            <a:spLocks noGrp="1" noChangeArrowheads="1"/>
          </p:cNvSpPr>
          <p:nvPr>
            <p:ph type="body" idx="1"/>
          </p:nvPr>
        </p:nvSpPr>
        <p:spPr/>
        <p:txBody>
          <a:bodyPr/>
          <a:lstStyle/>
          <a:p>
            <a:pPr>
              <a:lnSpc>
                <a:spcPct val="80000"/>
              </a:lnSpc>
            </a:pPr>
            <a:r>
              <a:rPr lang="en-US" sz="2800"/>
              <a:t>Late on Monday evening, Capulet and Paris discuss Juliet’s grief over Tybalt’s </a:t>
            </a:r>
          </a:p>
          <a:p>
            <a:pPr>
              <a:lnSpc>
                <a:spcPct val="80000"/>
              </a:lnSpc>
            </a:pPr>
            <a:r>
              <a:rPr lang="en-US" sz="2800"/>
              <a:t>This has prevented Paris from continuing his courtship of Juliet</a:t>
            </a:r>
          </a:p>
          <a:p>
            <a:pPr>
              <a:lnSpc>
                <a:spcPct val="80000"/>
              </a:lnSpc>
            </a:pPr>
            <a:r>
              <a:rPr lang="en-US" sz="2800"/>
              <a:t>Suddenly, as Paris prepares to leave, Capulet offers him Juliet’s hand in marriage</a:t>
            </a:r>
          </a:p>
          <a:p>
            <a:pPr>
              <a:lnSpc>
                <a:spcPct val="80000"/>
              </a:lnSpc>
            </a:pPr>
            <a:r>
              <a:rPr lang="en-US" sz="2800"/>
              <a:t>He tells Paris that Juliet will obey his wishes and marry Paris on Thursday: “</a:t>
            </a:r>
            <a:r>
              <a:rPr lang="en-GB" sz="2800" i="1"/>
              <a:t>I think she will be ruled in all respects by me”</a:t>
            </a:r>
            <a:r>
              <a:rPr lang="en-GB" sz="2800"/>
              <a:t> (No, she won’t)</a:t>
            </a:r>
          </a:p>
          <a:p>
            <a:pPr>
              <a:lnSpc>
                <a:spcPct val="80000"/>
              </a:lnSpc>
            </a:pPr>
            <a:r>
              <a:rPr lang="en-US" sz="2800"/>
              <a:t>Paris eagerly agrees and Lady Capulet is sent to convey the news to Juliet</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GB"/>
              <a:t>Fate/ Tension</a:t>
            </a:r>
            <a:endParaRPr lang="en-US"/>
          </a:p>
        </p:txBody>
      </p:sp>
      <p:sp>
        <p:nvSpPr>
          <p:cNvPr id="89091" name="Rectangle 3"/>
          <p:cNvSpPr>
            <a:spLocks noGrp="1" noChangeArrowheads="1"/>
          </p:cNvSpPr>
          <p:nvPr>
            <p:ph type="body" idx="1"/>
          </p:nvPr>
        </p:nvSpPr>
        <p:spPr/>
        <p:txBody>
          <a:bodyPr/>
          <a:lstStyle/>
          <a:p>
            <a:pPr>
              <a:lnSpc>
                <a:spcPct val="80000"/>
              </a:lnSpc>
            </a:pPr>
            <a:r>
              <a:rPr lang="en-US" sz="2400"/>
              <a:t>Juliet’s father suddenly decides that she should marry Paris as soon as possible - </a:t>
            </a:r>
            <a:r>
              <a:rPr lang="en-US" sz="2400" b="1"/>
              <a:t>rash</a:t>
            </a:r>
            <a:r>
              <a:rPr lang="en-US" sz="2400"/>
              <a:t> plans </a:t>
            </a:r>
          </a:p>
          <a:p>
            <a:pPr>
              <a:lnSpc>
                <a:spcPct val="80000"/>
              </a:lnSpc>
            </a:pPr>
            <a:r>
              <a:rPr lang="en-US" sz="2400"/>
              <a:t>Repeated references to days and times creates a </a:t>
            </a:r>
            <a:r>
              <a:rPr lang="en-US" sz="2400" b="1"/>
              <a:t>sense of urgency</a:t>
            </a:r>
            <a:r>
              <a:rPr lang="en-US" sz="2400"/>
              <a:t> as events rush towards their tragic conclusion</a:t>
            </a:r>
          </a:p>
          <a:p>
            <a:pPr>
              <a:lnSpc>
                <a:spcPct val="80000"/>
              </a:lnSpc>
            </a:pPr>
            <a:r>
              <a:rPr lang="en-US" sz="2400"/>
              <a:t>He reasons that since it is Monday night, Wednesday would be too soon due to Tybalt’s death; therefore, Thursday would appropriate </a:t>
            </a:r>
          </a:p>
          <a:p>
            <a:pPr>
              <a:lnSpc>
                <a:spcPct val="80000"/>
              </a:lnSpc>
            </a:pPr>
            <a:r>
              <a:rPr lang="en-GB" sz="2400"/>
              <a:t>It seems that Juliet’s fate is inescapable</a:t>
            </a:r>
          </a:p>
          <a:p>
            <a:pPr>
              <a:lnSpc>
                <a:spcPct val="80000"/>
              </a:lnSpc>
            </a:pPr>
            <a:r>
              <a:rPr lang="en-GB" sz="2400"/>
              <a:t>BUT by the Tuesday (following) morning, Juliet will have spent the night with Romeo, and consummated their marriage </a:t>
            </a:r>
          </a:p>
          <a:p>
            <a:pPr>
              <a:lnSpc>
                <a:spcPct val="80000"/>
              </a:lnSpc>
            </a:pPr>
            <a:r>
              <a:rPr lang="en-GB" sz="2400"/>
              <a:t>Juliet CANNOT then marry another man – this would be blasphemous and a ‘mortal sin’</a:t>
            </a:r>
            <a:endParaRPr lang="en-US" sz="2400"/>
          </a:p>
          <a:p>
            <a:pPr>
              <a:lnSpc>
                <a:spcPct val="80000"/>
              </a:lnSpc>
            </a:pPr>
            <a:endParaRPr lang="en-US" sz="240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t>Lord Capulet</a:t>
            </a:r>
            <a:endParaRPr lang="en-US"/>
          </a:p>
        </p:txBody>
      </p:sp>
      <p:sp>
        <p:nvSpPr>
          <p:cNvPr id="90115" name="Rectangle 3"/>
          <p:cNvSpPr>
            <a:spLocks noGrp="1" noChangeArrowheads="1"/>
          </p:cNvSpPr>
          <p:nvPr>
            <p:ph type="body" idx="1"/>
          </p:nvPr>
        </p:nvSpPr>
        <p:spPr>
          <a:xfrm>
            <a:off x="395536" y="1628801"/>
            <a:ext cx="8710364" cy="4467200"/>
          </a:xfrm>
        </p:spPr>
        <p:txBody>
          <a:bodyPr>
            <a:normAutofit fontScale="92500"/>
          </a:bodyPr>
          <a:lstStyle/>
          <a:p>
            <a:pPr>
              <a:lnSpc>
                <a:spcPct val="90000"/>
              </a:lnSpc>
            </a:pPr>
            <a:r>
              <a:rPr lang="en-US" sz="2800" dirty="0"/>
              <a:t>Capulet’s belief that Juliet will obey his will contrasts sharply with his manner previously </a:t>
            </a:r>
          </a:p>
          <a:p>
            <a:pPr>
              <a:lnSpc>
                <a:spcPct val="90000"/>
              </a:lnSpc>
            </a:pPr>
            <a:r>
              <a:rPr lang="en-US" sz="2800" dirty="0"/>
              <a:t>The decision reflects his impetuous nature but it may have political reasons as he knows Paris is related to the Prince who may be useful if the feud escalates</a:t>
            </a:r>
          </a:p>
          <a:p>
            <a:pPr>
              <a:lnSpc>
                <a:spcPct val="90000"/>
              </a:lnSpc>
            </a:pPr>
            <a:r>
              <a:rPr lang="en-US" sz="2800" dirty="0"/>
              <a:t>His language suggests a shift from parental concern to material/ social status</a:t>
            </a:r>
          </a:p>
          <a:p>
            <a:pPr>
              <a:lnSpc>
                <a:spcPct val="90000"/>
              </a:lnSpc>
            </a:pPr>
            <a:r>
              <a:rPr lang="en-US" sz="2800" dirty="0"/>
              <a:t>His belief in his daughter’s compliance are ironic because Juliet has already defied her father</a:t>
            </a:r>
          </a:p>
          <a:p>
            <a:pPr>
              <a:lnSpc>
                <a:spcPct val="90000"/>
              </a:lnSpc>
            </a:pPr>
            <a:r>
              <a:rPr lang="en-US" sz="2800" dirty="0"/>
              <a:t>The older generation is out of touch as Juliet is upstairs consummating her marriage</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GB"/>
              <a:t>Marriage</a:t>
            </a:r>
            <a:endParaRPr lang="en-US"/>
          </a:p>
        </p:txBody>
      </p:sp>
      <p:sp>
        <p:nvSpPr>
          <p:cNvPr id="91139" name="Rectangle 3"/>
          <p:cNvSpPr>
            <a:spLocks noGrp="1" noChangeArrowheads="1"/>
          </p:cNvSpPr>
          <p:nvPr>
            <p:ph type="body" idx="1"/>
          </p:nvPr>
        </p:nvSpPr>
        <p:spPr/>
        <p:txBody>
          <a:bodyPr>
            <a:normAutofit lnSpcReduction="10000"/>
          </a:bodyPr>
          <a:lstStyle/>
          <a:p>
            <a:pPr>
              <a:lnSpc>
                <a:spcPct val="80000"/>
              </a:lnSpc>
            </a:pPr>
            <a:r>
              <a:rPr lang="en-US" sz="2400"/>
              <a:t>Capulet, like his wife, is anxious to have his daughter marry successfully</a:t>
            </a:r>
          </a:p>
          <a:p>
            <a:pPr>
              <a:lnSpc>
                <a:spcPct val="80000"/>
              </a:lnSpc>
            </a:pPr>
            <a:r>
              <a:rPr lang="en-US" sz="2400"/>
              <a:t>He addresses Paris using a series of titles suggesting his social superiority, “Sir Paris,” “noble earl,” and “My lord.” </a:t>
            </a:r>
          </a:p>
          <a:p>
            <a:pPr>
              <a:lnSpc>
                <a:spcPct val="80000"/>
              </a:lnSpc>
            </a:pPr>
            <a:r>
              <a:rPr lang="en-US" sz="2400"/>
              <a:t>Paris is a relative of the Prince and would bring Capulet’s family increased wealth and status</a:t>
            </a:r>
          </a:p>
          <a:p>
            <a:pPr>
              <a:lnSpc>
                <a:spcPct val="80000"/>
              </a:lnSpc>
            </a:pPr>
            <a:r>
              <a:rPr lang="en-US" sz="2400"/>
              <a:t>Capulet would never be able to understand, let alone agree to, a marriage for Juliet based solely on love</a:t>
            </a:r>
          </a:p>
          <a:p>
            <a:pPr>
              <a:lnSpc>
                <a:spcPct val="80000"/>
              </a:lnSpc>
            </a:pPr>
            <a:r>
              <a:rPr lang="en-GB" sz="2400"/>
              <a:t>Juliet is powerless in this situation – her thoughts and wishes are not taken into consideration at all – making Capulet’s earlier declarations of regard for her seem insincere and meaningless</a:t>
            </a:r>
          </a:p>
          <a:p>
            <a:pPr>
              <a:lnSpc>
                <a:spcPct val="80000"/>
              </a:lnSpc>
            </a:pPr>
            <a:r>
              <a:rPr lang="en-GB" sz="2400"/>
              <a:t>She is a political and financial asset to him, and one that he feels free to use for his own ends..</a:t>
            </a:r>
            <a:endParaRPr lang="en-US" sz="2400"/>
          </a:p>
          <a:p>
            <a:pPr>
              <a:lnSpc>
                <a:spcPct val="80000"/>
              </a:lnSpc>
            </a:pPr>
            <a:endParaRPr lang="en-US" sz="2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 1</a:t>
            </a:r>
            <a:endParaRPr lang="en-GB" dirty="0"/>
          </a:p>
        </p:txBody>
      </p:sp>
      <p:sp>
        <p:nvSpPr>
          <p:cNvPr id="3" name="Content Placeholder 2"/>
          <p:cNvSpPr>
            <a:spLocks noGrp="1"/>
          </p:cNvSpPr>
          <p:nvPr>
            <p:ph sz="quarter" idx="1"/>
          </p:nvPr>
        </p:nvSpPr>
        <p:spPr/>
        <p:txBody>
          <a:bodyPr>
            <a:normAutofit fontScale="92500"/>
          </a:bodyPr>
          <a:lstStyle/>
          <a:p>
            <a:r>
              <a:rPr lang="en-GB" dirty="0" smtClean="0"/>
              <a:t>Romeo meets the servant with the guest list for Capulet’s feast by </a:t>
            </a:r>
            <a:r>
              <a:rPr lang="en-GB" u="sng" dirty="0" smtClean="0"/>
              <a:t>chance, therefore reinforcing the idea of fate that he will meet Juliet. </a:t>
            </a:r>
            <a:r>
              <a:rPr lang="en-GB" dirty="0" smtClean="0"/>
              <a:t>It also causes rising action in the play as the audience will now have expectations that Romeo and Juliet will be about to meet. How will Romeo be distracted from Rosaline?</a:t>
            </a:r>
            <a:endParaRPr lang="en-GB" u="sng" dirty="0" smtClean="0"/>
          </a:p>
          <a:p>
            <a:endParaRPr lang="en-GB" u="sng" dirty="0" smtClean="0"/>
          </a:p>
          <a:p>
            <a:r>
              <a:rPr lang="en-GB" dirty="0" smtClean="0"/>
              <a:t>Juliet’s parents are planning her marriage to Paris. She does not truly have a say in this. The social world can be seen to be interfering in private passion. It is also a device by which their love may be thwarted. Juliet cannot control the world around her so it is a force of fate and society working against her. </a:t>
            </a:r>
            <a:endParaRPr lang="en-GB"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GB"/>
              <a:t>Act III, Scene v - Summary</a:t>
            </a:r>
            <a:endParaRPr lang="en-US"/>
          </a:p>
        </p:txBody>
      </p:sp>
      <p:sp>
        <p:nvSpPr>
          <p:cNvPr id="59395" name="Rectangle 3"/>
          <p:cNvSpPr>
            <a:spLocks noGrp="1" noChangeArrowheads="1"/>
          </p:cNvSpPr>
          <p:nvPr>
            <p:ph type="body" idx="1"/>
          </p:nvPr>
        </p:nvSpPr>
        <p:spPr>
          <a:xfrm>
            <a:off x="1479550" y="1844675"/>
            <a:ext cx="7626350" cy="4251325"/>
          </a:xfrm>
        </p:spPr>
        <p:txBody>
          <a:bodyPr>
            <a:normAutofit fontScale="85000" lnSpcReduction="10000"/>
          </a:bodyPr>
          <a:lstStyle/>
          <a:p>
            <a:pPr>
              <a:lnSpc>
                <a:spcPct val="90000"/>
              </a:lnSpc>
            </a:pPr>
            <a:r>
              <a:rPr lang="en-US" sz="2800"/>
              <a:t>At dawn on Tuesday morning, Romeo and Juliet declare their love before Romeo leaves for Mantua</a:t>
            </a:r>
          </a:p>
          <a:p>
            <a:pPr>
              <a:lnSpc>
                <a:spcPct val="90000"/>
              </a:lnSpc>
            </a:pPr>
            <a:r>
              <a:rPr lang="en-US" sz="2800"/>
              <a:t>Juliet tries to resist the coming day that brings their separation by pretending that it is still night</a:t>
            </a:r>
          </a:p>
          <a:p>
            <a:pPr>
              <a:lnSpc>
                <a:spcPct val="90000"/>
              </a:lnSpc>
            </a:pPr>
            <a:r>
              <a:rPr lang="en-GB" sz="2800"/>
              <a:t>Romeo is willing to throw caution to the winds and stay with her: </a:t>
            </a:r>
            <a:r>
              <a:rPr lang="en-GB" sz="2800" i="1"/>
              <a:t>‘Let me be ta’en, let me be put to death/I am content, so thou wilt have it so.’</a:t>
            </a:r>
          </a:p>
          <a:p>
            <a:pPr>
              <a:lnSpc>
                <a:spcPct val="90000"/>
              </a:lnSpc>
            </a:pPr>
            <a:r>
              <a:rPr lang="en-US" sz="2800"/>
              <a:t>Juliet is more pragmatic and insists that he leaves:</a:t>
            </a:r>
            <a:r>
              <a:rPr lang="en-US" sz="2800" i="1"/>
              <a:t>‘ O, now be gone! More light and light it grows.’</a:t>
            </a:r>
          </a:p>
          <a:p>
            <a:pPr>
              <a:lnSpc>
                <a:spcPct val="90000"/>
              </a:lnSpc>
            </a:pPr>
            <a:r>
              <a:rPr lang="en-US" sz="2800"/>
              <a:t>The threat of death forces the lovers to part</a:t>
            </a:r>
            <a:endParaRPr lang="en-GB" sz="2800"/>
          </a:p>
          <a:p>
            <a:pPr>
              <a:lnSpc>
                <a:spcPct val="90000"/>
              </a:lnSpc>
            </a:pPr>
            <a:endParaRPr lang="en-US" sz="2800" i="1"/>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t>Act III, Scene v - Summary</a:t>
            </a:r>
            <a:endParaRPr lang="en-US"/>
          </a:p>
        </p:txBody>
      </p:sp>
      <p:sp>
        <p:nvSpPr>
          <p:cNvPr id="92163" name="Rectangle 3"/>
          <p:cNvSpPr>
            <a:spLocks noGrp="1" noChangeArrowheads="1"/>
          </p:cNvSpPr>
          <p:nvPr>
            <p:ph type="body" idx="1"/>
          </p:nvPr>
        </p:nvSpPr>
        <p:spPr/>
        <p:txBody>
          <a:bodyPr>
            <a:normAutofit fontScale="92500" lnSpcReduction="10000"/>
          </a:bodyPr>
          <a:lstStyle/>
          <a:p>
            <a:pPr>
              <a:lnSpc>
                <a:spcPct val="80000"/>
              </a:lnSpc>
            </a:pPr>
            <a:r>
              <a:rPr lang="en-US" sz="2800"/>
              <a:t>Lady Capulet tells Juliet that she is to marry Paris</a:t>
            </a:r>
          </a:p>
          <a:p>
            <a:pPr>
              <a:lnSpc>
                <a:spcPct val="80000"/>
              </a:lnSpc>
            </a:pPr>
            <a:r>
              <a:rPr lang="en-US" sz="2800"/>
              <a:t>Juliet is stunned and tells her mother that she cannot be married in such haste</a:t>
            </a:r>
          </a:p>
          <a:p>
            <a:pPr>
              <a:lnSpc>
                <a:spcPct val="80000"/>
              </a:lnSpc>
            </a:pPr>
            <a:r>
              <a:rPr lang="en-US" sz="2800"/>
              <a:t>Her father enters expecting to find Juliet excited </a:t>
            </a:r>
          </a:p>
          <a:p>
            <a:pPr>
              <a:lnSpc>
                <a:spcPct val="80000"/>
              </a:lnSpc>
            </a:pPr>
            <a:r>
              <a:rPr lang="en-US" sz="2800"/>
              <a:t>When she expresses opposition, he is enraged and demands Juliet obey his </a:t>
            </a:r>
            <a:r>
              <a:rPr lang="en-US" sz="2800" i="1"/>
              <a:t>“decree” </a:t>
            </a:r>
          </a:p>
          <a:p>
            <a:pPr>
              <a:lnSpc>
                <a:spcPct val="80000"/>
              </a:lnSpc>
            </a:pPr>
            <a:r>
              <a:rPr lang="en-US" sz="2800"/>
              <a:t>The Nurse tries to defend Juliet, but Capulet threatens to disown his daughter </a:t>
            </a:r>
          </a:p>
          <a:p>
            <a:pPr>
              <a:lnSpc>
                <a:spcPct val="80000"/>
              </a:lnSpc>
            </a:pPr>
            <a:r>
              <a:rPr lang="en-US" sz="2800"/>
              <a:t>The scene ends with the Nurse advising Juliet to obey her father</a:t>
            </a:r>
          </a:p>
          <a:p>
            <a:pPr>
              <a:lnSpc>
                <a:spcPct val="80000"/>
              </a:lnSpc>
            </a:pPr>
            <a:r>
              <a:rPr lang="en-US" sz="2800"/>
              <a:t>Juliet resolves to seek the advice of Friar Lawrence</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GB"/>
              <a:t>Light/Dark</a:t>
            </a:r>
            <a:endParaRPr lang="en-US"/>
          </a:p>
        </p:txBody>
      </p:sp>
      <p:sp>
        <p:nvSpPr>
          <p:cNvPr id="93187" name="Rectangle 3"/>
          <p:cNvSpPr>
            <a:spLocks noGrp="1" noChangeArrowheads="1"/>
          </p:cNvSpPr>
          <p:nvPr>
            <p:ph type="body" idx="1"/>
          </p:nvPr>
        </p:nvSpPr>
        <p:spPr/>
        <p:txBody>
          <a:bodyPr>
            <a:normAutofit lnSpcReduction="10000"/>
          </a:bodyPr>
          <a:lstStyle/>
          <a:p>
            <a:pPr>
              <a:lnSpc>
                <a:spcPct val="90000"/>
              </a:lnSpc>
            </a:pPr>
            <a:r>
              <a:rPr lang="en-US" sz="2800"/>
              <a:t>Dawn divides Romeo and Juliet, this time, for good</a:t>
            </a:r>
          </a:p>
          <a:p>
            <a:pPr>
              <a:lnSpc>
                <a:spcPct val="90000"/>
              </a:lnSpc>
            </a:pPr>
            <a:r>
              <a:rPr lang="en-US" sz="2800"/>
              <a:t>As the sun’s rays </a:t>
            </a:r>
            <a:r>
              <a:rPr lang="en-US" sz="2800" i="1"/>
              <a:t>“lace the severing clouds,”</a:t>
            </a:r>
            <a:r>
              <a:rPr lang="en-US" sz="2800"/>
              <a:t> Juliet wishes the lark were the nightingale</a:t>
            </a:r>
          </a:p>
          <a:p>
            <a:pPr>
              <a:lnSpc>
                <a:spcPct val="90000"/>
              </a:lnSpc>
            </a:pPr>
            <a:r>
              <a:rPr lang="en-US" sz="2800"/>
              <a:t>Juliet tries to deny the arrival of the coming day to prolong her time with Romeo</a:t>
            </a:r>
          </a:p>
          <a:p>
            <a:pPr>
              <a:lnSpc>
                <a:spcPct val="90000"/>
              </a:lnSpc>
            </a:pPr>
            <a:r>
              <a:rPr lang="en-US" sz="2800"/>
              <a:t>As in previous scenes, Romeo and Juliet’s love flourishes in the dark, but daylight brings separation and ill fortune: Juliet says reluctantly, </a:t>
            </a:r>
            <a:r>
              <a:rPr lang="en-US" sz="2800" i="1"/>
              <a:t>“window, let day in, and let life out.”</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GB"/>
              <a:t>Fate and Foreshadowing</a:t>
            </a:r>
            <a:endParaRPr lang="en-US"/>
          </a:p>
        </p:txBody>
      </p:sp>
      <p:sp>
        <p:nvSpPr>
          <p:cNvPr id="60419" name="Rectangle 3"/>
          <p:cNvSpPr>
            <a:spLocks noGrp="1" noChangeArrowheads="1"/>
          </p:cNvSpPr>
          <p:nvPr>
            <p:ph type="body" idx="1"/>
          </p:nvPr>
        </p:nvSpPr>
        <p:spPr/>
        <p:txBody>
          <a:bodyPr/>
          <a:lstStyle/>
          <a:p>
            <a:pPr>
              <a:lnSpc>
                <a:spcPct val="80000"/>
              </a:lnSpc>
            </a:pPr>
            <a:r>
              <a:rPr lang="en-US" sz="2800"/>
              <a:t>As Romeo descends the balcony, Juliet experiences a frightening vision of Romeo </a:t>
            </a:r>
            <a:r>
              <a:rPr lang="en-US" sz="2800" i="1"/>
              <a:t>“as one dead in the bottom of a tomb.” </a:t>
            </a:r>
          </a:p>
          <a:p>
            <a:pPr>
              <a:lnSpc>
                <a:spcPct val="80000"/>
              </a:lnSpc>
            </a:pPr>
            <a:r>
              <a:rPr lang="en-US" sz="2800"/>
              <a:t>This prophetic image will prove true in the final scene when Juliet awakens to find Romeo dead on the floor</a:t>
            </a:r>
          </a:p>
          <a:p>
            <a:pPr>
              <a:lnSpc>
                <a:spcPct val="80000"/>
              </a:lnSpc>
            </a:pPr>
            <a:r>
              <a:rPr lang="en-GB" sz="2800"/>
              <a:t>Equally Romeo states: </a:t>
            </a:r>
            <a:r>
              <a:rPr lang="en-GB" sz="2800" i="1"/>
              <a:t>“Dry sorrow drinks our blood’</a:t>
            </a:r>
            <a:endParaRPr lang="en-US" sz="2800" i="1"/>
          </a:p>
          <a:p>
            <a:pPr>
              <a:lnSpc>
                <a:spcPct val="80000"/>
              </a:lnSpc>
            </a:pPr>
            <a:r>
              <a:rPr lang="en-US" sz="2800"/>
              <a:t>Images of love and death intertwine, infecting the joy of their wedding night with the foreshadowing of their coming deaths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 calcmode="lin" valueType="num">
                                      <p:cBhvr additive="base">
                                        <p:cTn id="7" dur="500" fill="hold"/>
                                        <p:tgtEl>
                                          <p:spTgt spid="6041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04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0419">
                                            <p:txEl>
                                              <p:pRg st="1" end="1"/>
                                            </p:txEl>
                                          </p:spTgt>
                                        </p:tgtEl>
                                        <p:attrNameLst>
                                          <p:attrName>style.visibility</p:attrName>
                                        </p:attrNameLst>
                                      </p:cBhvr>
                                      <p:to>
                                        <p:strVal val="visible"/>
                                      </p:to>
                                    </p:set>
                                    <p:anim calcmode="lin" valueType="num">
                                      <p:cBhvr additive="base">
                                        <p:cTn id="13" dur="500" fill="hold"/>
                                        <p:tgtEl>
                                          <p:spTgt spid="6041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04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0419">
                                            <p:txEl>
                                              <p:pRg st="2" end="2"/>
                                            </p:txEl>
                                          </p:spTgt>
                                        </p:tgtEl>
                                        <p:attrNameLst>
                                          <p:attrName>style.visibility</p:attrName>
                                        </p:attrNameLst>
                                      </p:cBhvr>
                                      <p:to>
                                        <p:strVal val="visible"/>
                                      </p:to>
                                    </p:set>
                                    <p:anim calcmode="lin" valueType="num">
                                      <p:cBhvr additive="base">
                                        <p:cTn id="19" dur="500" fill="hold"/>
                                        <p:tgtEl>
                                          <p:spTgt spid="6041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604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60419">
                                            <p:txEl>
                                              <p:pRg st="3" end="3"/>
                                            </p:txEl>
                                          </p:spTgt>
                                        </p:tgtEl>
                                        <p:attrNameLst>
                                          <p:attrName>style.visibility</p:attrName>
                                        </p:attrNameLst>
                                      </p:cBhvr>
                                      <p:to>
                                        <p:strVal val="visible"/>
                                      </p:to>
                                    </p:set>
                                    <p:anim calcmode="lin" valueType="num">
                                      <p:cBhvr additive="base">
                                        <p:cTn id="25" dur="500" fill="hold"/>
                                        <p:tgtEl>
                                          <p:spTgt spid="6041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6041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GB"/>
              <a:t>Lady Capulet and the Feud</a:t>
            </a:r>
            <a:endParaRPr lang="en-US"/>
          </a:p>
        </p:txBody>
      </p:sp>
      <p:sp>
        <p:nvSpPr>
          <p:cNvPr id="95235" name="Rectangle 3"/>
          <p:cNvSpPr>
            <a:spLocks noGrp="1" noChangeArrowheads="1"/>
          </p:cNvSpPr>
          <p:nvPr>
            <p:ph type="body" idx="1"/>
          </p:nvPr>
        </p:nvSpPr>
        <p:spPr>
          <a:xfrm>
            <a:off x="1479550" y="1981200"/>
            <a:ext cx="7413625" cy="4114800"/>
          </a:xfrm>
        </p:spPr>
        <p:txBody>
          <a:bodyPr>
            <a:normAutofit fontScale="92500" lnSpcReduction="20000"/>
          </a:bodyPr>
          <a:lstStyle/>
          <a:p>
            <a:pPr>
              <a:lnSpc>
                <a:spcPct val="80000"/>
              </a:lnSpc>
            </a:pPr>
            <a:r>
              <a:rPr lang="en-US" sz="2800"/>
              <a:t>Lady Capulet plans to avenge Tybalt’s death by poisoning Romeo</a:t>
            </a:r>
          </a:p>
          <a:p>
            <a:pPr>
              <a:lnSpc>
                <a:spcPct val="80000"/>
              </a:lnSpc>
            </a:pPr>
            <a:r>
              <a:rPr lang="en-US" sz="2800"/>
              <a:t>Ironic as she anticipates the method he finally chooses to take his own life </a:t>
            </a:r>
          </a:p>
          <a:p>
            <a:pPr>
              <a:lnSpc>
                <a:spcPct val="80000"/>
              </a:lnSpc>
            </a:pPr>
            <a:r>
              <a:rPr lang="en-US" sz="2800"/>
              <a:t>Although Romeo drinks the poison, it is the hatred, driven in part by Lady Capulet that gives him cause</a:t>
            </a:r>
          </a:p>
          <a:p>
            <a:pPr>
              <a:lnSpc>
                <a:spcPct val="80000"/>
              </a:lnSpc>
            </a:pPr>
            <a:r>
              <a:rPr lang="en-US" sz="2800"/>
              <a:t>Her venomous comment at Juliet’s refusal to marry Paris “I would the fool were married to her grave.” anticipates the lovers’ tragic reunion in death</a:t>
            </a:r>
          </a:p>
          <a:p>
            <a:pPr>
              <a:lnSpc>
                <a:spcPct val="80000"/>
              </a:lnSpc>
            </a:pPr>
            <a:r>
              <a:rPr lang="en-US" sz="2800"/>
              <a:t>It is as if Lady Capulet, by her single-minded focus on the feud condemns them to their fates</a:t>
            </a:r>
          </a:p>
          <a:p>
            <a:pPr>
              <a:lnSpc>
                <a:spcPct val="80000"/>
              </a:lnSpc>
            </a:pPr>
            <a:endParaRPr lang="en-US" sz="280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GB"/>
              <a:t>Capulet</a:t>
            </a:r>
            <a:endParaRPr lang="en-US"/>
          </a:p>
        </p:txBody>
      </p:sp>
      <p:sp>
        <p:nvSpPr>
          <p:cNvPr id="96259" name="Rectangle 3"/>
          <p:cNvSpPr>
            <a:spLocks noGrp="1" noChangeArrowheads="1"/>
          </p:cNvSpPr>
          <p:nvPr>
            <p:ph type="body" idx="1"/>
          </p:nvPr>
        </p:nvSpPr>
        <p:spPr>
          <a:xfrm>
            <a:off x="323528" y="1340768"/>
            <a:ext cx="7467600" cy="4873752"/>
          </a:xfrm>
        </p:spPr>
        <p:txBody>
          <a:bodyPr>
            <a:normAutofit lnSpcReduction="10000"/>
          </a:bodyPr>
          <a:lstStyle/>
          <a:p>
            <a:pPr>
              <a:lnSpc>
                <a:spcPct val="80000"/>
              </a:lnSpc>
            </a:pPr>
            <a:r>
              <a:rPr lang="en-US" sz="2400" b="1" dirty="0"/>
              <a:t>When Capulet refused to consent to his daughter’s marriage unless she was willing, he seemed concerned for Juliet’s welfare “</a:t>
            </a:r>
            <a:r>
              <a:rPr lang="en-GB" sz="2400" b="1" i="1" dirty="0"/>
              <a:t>My will to her consent is but a part”</a:t>
            </a:r>
            <a:endParaRPr lang="en-US" sz="2400" b="1" dirty="0"/>
          </a:p>
          <a:p>
            <a:pPr>
              <a:lnSpc>
                <a:spcPct val="80000"/>
              </a:lnSpc>
            </a:pPr>
            <a:r>
              <a:rPr lang="en-US" sz="2400" b="1" dirty="0"/>
              <a:t>Such parental concern evaporates into authoritarian ranting as Capulet calls Juliet </a:t>
            </a:r>
            <a:r>
              <a:rPr lang="en-US" sz="2400" b="1" i="1" dirty="0"/>
              <a:t>“baggage”,</a:t>
            </a:r>
            <a:r>
              <a:rPr lang="en-US" sz="2400" b="1" dirty="0"/>
              <a:t> degrading her to a possession</a:t>
            </a:r>
          </a:p>
          <a:p>
            <a:pPr>
              <a:lnSpc>
                <a:spcPct val="80000"/>
              </a:lnSpc>
            </a:pPr>
            <a:r>
              <a:rPr lang="en-US" sz="2400" b="1" dirty="0"/>
              <a:t>He threatens Juliet with violence and disinheritance if she disobeys him, </a:t>
            </a:r>
            <a:r>
              <a:rPr lang="en-US" sz="2400" b="1" i="1" dirty="0"/>
              <a:t>“hang! Beg! Starve! Die in the streets! / For by my soul I’ll ne’er acknowledge thee.”</a:t>
            </a:r>
          </a:p>
          <a:p>
            <a:pPr>
              <a:lnSpc>
                <a:spcPct val="80000"/>
              </a:lnSpc>
            </a:pPr>
            <a:r>
              <a:rPr lang="en-US" sz="2400" b="1" dirty="0"/>
              <a:t>His sudden transformation illustrates his tendency toward impulsive, cruel, and reckless behavior</a:t>
            </a:r>
          </a:p>
          <a:p>
            <a:pPr>
              <a:lnSpc>
                <a:spcPct val="80000"/>
              </a:lnSpc>
            </a:pPr>
            <a:r>
              <a:rPr lang="en-US" sz="2400" b="1" dirty="0"/>
              <a:t>These tendencies may have contributed to the origins of the feud </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Parental Love</a:t>
            </a:r>
            <a:endParaRPr lang="en-US"/>
          </a:p>
        </p:txBody>
      </p:sp>
      <p:sp>
        <p:nvSpPr>
          <p:cNvPr id="55299" name="Rectangle 3"/>
          <p:cNvSpPr>
            <a:spLocks noGrp="1" noChangeArrowheads="1"/>
          </p:cNvSpPr>
          <p:nvPr>
            <p:ph type="body" idx="1"/>
          </p:nvPr>
        </p:nvSpPr>
        <p:spPr>
          <a:xfrm>
            <a:off x="1479550" y="1981200"/>
            <a:ext cx="7053263" cy="4114800"/>
          </a:xfrm>
        </p:spPr>
        <p:txBody>
          <a:bodyPr/>
          <a:lstStyle/>
          <a:p>
            <a:pPr>
              <a:lnSpc>
                <a:spcPct val="80000"/>
              </a:lnSpc>
            </a:pPr>
            <a:r>
              <a:rPr lang="en-US" sz="2800"/>
              <a:t>Juliet’s interaction with both her mother and her father confirms the failure of parental love </a:t>
            </a:r>
          </a:p>
          <a:p>
            <a:pPr>
              <a:lnSpc>
                <a:spcPct val="80000"/>
              </a:lnSpc>
            </a:pPr>
            <a:r>
              <a:rPr lang="en-US" sz="2800"/>
              <a:t>Their sole concern is with a socially acceptable marriage that will improve the wealth and status of the Capulet family rather than Juliet’s happiness</a:t>
            </a:r>
            <a:r>
              <a:rPr lang="en-US" sz="2400"/>
              <a:t> </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GB"/>
              <a:t>Juliet’s Strength</a:t>
            </a:r>
            <a:endParaRPr lang="en-US"/>
          </a:p>
        </p:txBody>
      </p:sp>
      <p:sp>
        <p:nvSpPr>
          <p:cNvPr id="61443" name="Rectangle 3"/>
          <p:cNvSpPr>
            <a:spLocks noGrp="1" noChangeArrowheads="1"/>
          </p:cNvSpPr>
          <p:nvPr>
            <p:ph type="body" idx="1"/>
          </p:nvPr>
        </p:nvSpPr>
        <p:spPr>
          <a:xfrm>
            <a:off x="395536" y="1340768"/>
            <a:ext cx="7467600" cy="4873752"/>
          </a:xfrm>
        </p:spPr>
        <p:txBody>
          <a:bodyPr>
            <a:normAutofit fontScale="92500" lnSpcReduction="10000"/>
          </a:bodyPr>
          <a:lstStyle/>
          <a:p>
            <a:pPr>
              <a:lnSpc>
                <a:spcPct val="80000"/>
              </a:lnSpc>
            </a:pPr>
            <a:r>
              <a:rPr lang="en-US" sz="2400" b="1" dirty="0"/>
              <a:t>Juliet handles herself with striking maturity</a:t>
            </a:r>
          </a:p>
          <a:p>
            <a:pPr>
              <a:lnSpc>
                <a:spcPct val="80000"/>
              </a:lnSpc>
            </a:pPr>
            <a:r>
              <a:rPr lang="en-US" sz="2400" b="1" dirty="0"/>
              <a:t>No longer the dutiful teenage daughter of the </a:t>
            </a:r>
            <a:r>
              <a:rPr lang="en-US" sz="2400" b="1" dirty="0" err="1"/>
              <a:t>Capulets</a:t>
            </a:r>
            <a:r>
              <a:rPr lang="en-US" sz="2400" b="1" dirty="0"/>
              <a:t>, she is a young woman, a bride, a wife</a:t>
            </a:r>
          </a:p>
          <a:p>
            <a:pPr>
              <a:lnSpc>
                <a:spcPct val="80000"/>
              </a:lnSpc>
            </a:pPr>
            <a:r>
              <a:rPr lang="en-US" sz="2400" b="1" dirty="0"/>
              <a:t>Her answers to her mother are skillfully truthful yet deceptive and filled with double-meanings</a:t>
            </a:r>
          </a:p>
          <a:p>
            <a:pPr>
              <a:lnSpc>
                <a:spcPct val="80000"/>
              </a:lnSpc>
            </a:pPr>
            <a:r>
              <a:rPr lang="en-US" sz="2400" b="1" dirty="0"/>
              <a:t>In response to her mother’s desire to have Romeo killed, Juliet remarks that she </a:t>
            </a:r>
            <a:r>
              <a:rPr lang="en-US" sz="2400" b="1" i="1" dirty="0"/>
              <a:t>“never shall be satisfied / With Romeo, till I behold him - dead -  is my poor heart….”</a:t>
            </a:r>
            <a:r>
              <a:rPr lang="en-US" sz="2400" b="1" dirty="0"/>
              <a:t> </a:t>
            </a:r>
          </a:p>
          <a:p>
            <a:pPr>
              <a:lnSpc>
                <a:spcPct val="80000"/>
              </a:lnSpc>
            </a:pPr>
            <a:r>
              <a:rPr lang="en-GB" sz="2400" b="1" dirty="0"/>
              <a:t>When told she will marry Paris she snaps back immediately </a:t>
            </a:r>
            <a:r>
              <a:rPr lang="en-GB" sz="2400" b="1" i="1" dirty="0"/>
              <a:t>‘He shall not make me there a joyful bride!’</a:t>
            </a:r>
          </a:p>
          <a:p>
            <a:pPr>
              <a:lnSpc>
                <a:spcPct val="80000"/>
              </a:lnSpc>
            </a:pPr>
            <a:r>
              <a:rPr lang="en-GB" sz="2400" b="1" dirty="0"/>
              <a:t>Her father’s rage </a:t>
            </a:r>
            <a:r>
              <a:rPr lang="en-US" sz="2400" b="1" dirty="0"/>
              <a:t>places her in a position where she has nothing to lose which encourages her defiance </a:t>
            </a:r>
          </a:p>
          <a:p>
            <a:pPr>
              <a:lnSpc>
                <a:spcPct val="80000"/>
              </a:lnSpc>
            </a:pPr>
            <a:r>
              <a:rPr lang="en-GB" sz="2400" b="1" dirty="0"/>
              <a:t>Juliet will not give in</a:t>
            </a:r>
          </a:p>
          <a:p>
            <a:pPr>
              <a:lnSpc>
                <a:spcPct val="80000"/>
              </a:lnSpc>
            </a:pPr>
            <a:endParaRPr lang="en-GB" sz="2400" b="1" dirty="0"/>
          </a:p>
          <a:p>
            <a:pPr>
              <a:lnSpc>
                <a:spcPct val="80000"/>
              </a:lnSpc>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4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14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144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144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6144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614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autoUpdateAnimBg="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GB"/>
              <a:t>The Nurse and Juliet</a:t>
            </a:r>
          </a:p>
        </p:txBody>
      </p:sp>
      <p:sp>
        <p:nvSpPr>
          <p:cNvPr id="97283" name="Rectangle 3"/>
          <p:cNvSpPr>
            <a:spLocks noGrp="1" noChangeArrowheads="1"/>
          </p:cNvSpPr>
          <p:nvPr>
            <p:ph type="body" idx="1"/>
          </p:nvPr>
        </p:nvSpPr>
        <p:spPr>
          <a:xfrm>
            <a:off x="827584" y="1988840"/>
            <a:ext cx="7413625" cy="4114800"/>
          </a:xfrm>
        </p:spPr>
        <p:txBody>
          <a:bodyPr>
            <a:normAutofit fontScale="85000" lnSpcReduction="20000"/>
          </a:bodyPr>
          <a:lstStyle/>
          <a:p>
            <a:pPr>
              <a:lnSpc>
                <a:spcPct val="80000"/>
              </a:lnSpc>
            </a:pPr>
            <a:r>
              <a:rPr lang="en-US" sz="2400" dirty="0"/>
              <a:t>The Nurse, more of a mother figure to Juliet than her biological mother, fails Juliet at this critical </a:t>
            </a:r>
            <a:r>
              <a:rPr lang="en-US" sz="2400" dirty="0" smtClean="0"/>
              <a:t>moment</a:t>
            </a:r>
          </a:p>
          <a:p>
            <a:pPr>
              <a:lnSpc>
                <a:spcPct val="80000"/>
              </a:lnSpc>
              <a:buNone/>
            </a:pPr>
            <a:endParaRPr lang="en-US" sz="2400" dirty="0"/>
          </a:p>
          <a:p>
            <a:pPr>
              <a:lnSpc>
                <a:spcPct val="80000"/>
              </a:lnSpc>
            </a:pPr>
            <a:r>
              <a:rPr lang="en-US" sz="2400" dirty="0"/>
              <a:t>To comfort Juliet in her desperation, she offers an easy solution - marry Paris and forget the </a:t>
            </a:r>
            <a:r>
              <a:rPr lang="en-US" sz="2400" i="1" dirty="0"/>
              <a:t>“</a:t>
            </a:r>
            <a:r>
              <a:rPr lang="en-US" sz="2400" i="1" dirty="0" err="1"/>
              <a:t>dishclout</a:t>
            </a:r>
            <a:r>
              <a:rPr lang="en-US" sz="2400" i="1" dirty="0"/>
              <a:t>”</a:t>
            </a:r>
            <a:r>
              <a:rPr lang="en-US" sz="2400" dirty="0"/>
              <a:t> </a:t>
            </a:r>
            <a:r>
              <a:rPr lang="en-US" sz="2400" dirty="0" smtClean="0"/>
              <a:t>Romeo</a:t>
            </a:r>
          </a:p>
          <a:p>
            <a:pPr>
              <a:lnSpc>
                <a:spcPct val="80000"/>
              </a:lnSpc>
              <a:buNone/>
            </a:pPr>
            <a:endParaRPr lang="en-US" sz="2400" dirty="0"/>
          </a:p>
          <a:p>
            <a:pPr>
              <a:lnSpc>
                <a:spcPct val="80000"/>
              </a:lnSpc>
            </a:pPr>
            <a:r>
              <a:rPr lang="en-US" sz="2400" dirty="0"/>
              <a:t>This betrays Juliet’s trust and indicates the Nurse’s inability to understand the moral, emotional or </a:t>
            </a:r>
            <a:r>
              <a:rPr lang="en-GB" sz="2400" dirty="0"/>
              <a:t>religious connotations of Juliet’s </a:t>
            </a:r>
            <a:r>
              <a:rPr lang="en-GB" sz="2400" dirty="0" smtClean="0"/>
              <a:t>marriage</a:t>
            </a:r>
          </a:p>
          <a:p>
            <a:pPr>
              <a:lnSpc>
                <a:spcPct val="80000"/>
              </a:lnSpc>
              <a:buNone/>
            </a:pPr>
            <a:endParaRPr lang="en-GB" sz="2400" dirty="0"/>
          </a:p>
          <a:p>
            <a:pPr>
              <a:lnSpc>
                <a:spcPct val="80000"/>
              </a:lnSpc>
            </a:pPr>
            <a:r>
              <a:rPr lang="en-US" sz="2400" dirty="0"/>
              <a:t>The Nurse regards love as a temporary, physical relationship, and she sees Juliet’s marriage to Paris in entirely practical and economic </a:t>
            </a:r>
            <a:r>
              <a:rPr lang="en-US" sz="2400" dirty="0" smtClean="0"/>
              <a:t>terms</a:t>
            </a:r>
          </a:p>
          <a:p>
            <a:pPr>
              <a:lnSpc>
                <a:spcPct val="80000"/>
              </a:lnSpc>
              <a:buNone/>
            </a:pPr>
            <a:endParaRPr lang="en-US" sz="2400" dirty="0"/>
          </a:p>
          <a:p>
            <a:pPr>
              <a:lnSpc>
                <a:spcPct val="80000"/>
              </a:lnSpc>
            </a:pPr>
            <a:r>
              <a:rPr lang="en-GB" sz="2400" dirty="0"/>
              <a:t>Juliet severs herself from the Nurse (an emotionally charged act, highly symbolic of leaving childhood behind) declaring: “</a:t>
            </a:r>
            <a:r>
              <a:rPr lang="en-GB" sz="2400" i="1" dirty="0"/>
              <a:t>Go, counsellor!/Thou and my bosom henceforth shall be twain”</a:t>
            </a:r>
            <a:endParaRPr lang="en-US" sz="2400" dirty="0"/>
          </a:p>
          <a:p>
            <a:pPr>
              <a:lnSpc>
                <a:spcPct val="80000"/>
              </a:lnSpc>
            </a:pPr>
            <a:endParaRPr lang="en-GB" sz="2400" i="1"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GB"/>
              <a:t>Juliet Abandoned</a:t>
            </a:r>
          </a:p>
        </p:txBody>
      </p:sp>
      <p:sp>
        <p:nvSpPr>
          <p:cNvPr id="64515" name="Rectangle 3"/>
          <p:cNvSpPr>
            <a:spLocks noGrp="1" noChangeArrowheads="1"/>
          </p:cNvSpPr>
          <p:nvPr>
            <p:ph type="body" idx="1"/>
          </p:nvPr>
        </p:nvSpPr>
        <p:spPr/>
        <p:txBody>
          <a:bodyPr/>
          <a:lstStyle/>
          <a:p>
            <a:pPr>
              <a:lnSpc>
                <a:spcPct val="80000"/>
              </a:lnSpc>
            </a:pPr>
            <a:r>
              <a:rPr lang="en-GB" sz="2800"/>
              <a:t>Appeals to the heavens: </a:t>
            </a:r>
            <a:r>
              <a:rPr lang="en-GB" sz="2800" i="1"/>
              <a:t>‘Is there no pity sitting in the clouds..’</a:t>
            </a:r>
          </a:p>
          <a:p>
            <a:pPr>
              <a:lnSpc>
                <a:spcPct val="80000"/>
              </a:lnSpc>
            </a:pPr>
            <a:r>
              <a:rPr lang="en-GB" sz="2800"/>
              <a:t>Appeals to her mother: </a:t>
            </a:r>
            <a:r>
              <a:rPr lang="en-GB" sz="2800" i="1"/>
              <a:t>‘O sweet my mother, cast me not away!’</a:t>
            </a:r>
          </a:p>
          <a:p>
            <a:pPr>
              <a:lnSpc>
                <a:spcPct val="80000"/>
              </a:lnSpc>
            </a:pPr>
            <a:r>
              <a:rPr lang="en-GB" sz="2800"/>
              <a:t>Appeals to the Nurse: </a:t>
            </a:r>
            <a:r>
              <a:rPr lang="en-GB" sz="2800" i="1"/>
              <a:t>‘O Nurse, how shall this be prevented?’</a:t>
            </a:r>
          </a:p>
          <a:p>
            <a:pPr>
              <a:lnSpc>
                <a:spcPct val="80000"/>
              </a:lnSpc>
            </a:pPr>
            <a:r>
              <a:rPr lang="en-US" sz="2800"/>
              <a:t>Everyone has abandoned her</a:t>
            </a:r>
          </a:p>
          <a:p>
            <a:pPr>
              <a:lnSpc>
                <a:spcPct val="80000"/>
              </a:lnSpc>
            </a:pPr>
            <a:r>
              <a:rPr lang="en-GB" sz="2800"/>
              <a:t>At the end of Act 3, she is as much ‘banished’ as Romeo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 1</a:t>
            </a:r>
            <a:endParaRPr lang="en-GB" dirty="0"/>
          </a:p>
        </p:txBody>
      </p:sp>
      <p:sp>
        <p:nvSpPr>
          <p:cNvPr id="3" name="Content Placeholder 2"/>
          <p:cNvSpPr>
            <a:spLocks noGrp="1"/>
          </p:cNvSpPr>
          <p:nvPr>
            <p:ph sz="quarter" idx="1"/>
          </p:nvPr>
        </p:nvSpPr>
        <p:spPr/>
        <p:txBody>
          <a:bodyPr>
            <a:normAutofit fontScale="77500" lnSpcReduction="20000"/>
          </a:bodyPr>
          <a:lstStyle/>
          <a:p>
            <a:r>
              <a:rPr lang="en-GB" dirty="0" smtClean="0"/>
              <a:t>Romeo’s conversation with </a:t>
            </a:r>
            <a:r>
              <a:rPr lang="en-GB" dirty="0" err="1" smtClean="0"/>
              <a:t>Mercutio</a:t>
            </a:r>
            <a:r>
              <a:rPr lang="en-GB" dirty="0" smtClean="0"/>
              <a:t> conveys the idea of fate and foreshadows what is to come: </a:t>
            </a:r>
          </a:p>
          <a:p>
            <a:endParaRPr lang="en-GB" dirty="0" smtClean="0"/>
          </a:p>
          <a:p>
            <a:r>
              <a:rPr lang="en-GB" dirty="0" smtClean="0"/>
              <a:t>“I fear too early, for my mind </a:t>
            </a:r>
            <a:r>
              <a:rPr lang="en-GB" dirty="0" err="1" smtClean="0"/>
              <a:t>misgives</a:t>
            </a:r>
            <a:r>
              <a:rPr lang="en-GB" dirty="0" smtClean="0"/>
              <a:t>/Some consequence yet hanging in the stars/Shall bitterly begin his fearful date/With this night’s revels and expire the term/Of a despised life </a:t>
            </a:r>
            <a:r>
              <a:rPr lang="en-GB" dirty="0" err="1" smtClean="0"/>
              <a:t>clos’d</a:t>
            </a:r>
            <a:r>
              <a:rPr lang="en-GB" dirty="0" smtClean="0"/>
              <a:t> in my breast/By some vile forfeit of untimely death”</a:t>
            </a:r>
          </a:p>
          <a:p>
            <a:endParaRPr lang="en-GB" dirty="0" smtClean="0"/>
          </a:p>
          <a:p>
            <a:r>
              <a:rPr lang="en-GB" dirty="0" err="1" smtClean="0"/>
              <a:t>Mercutio</a:t>
            </a:r>
            <a:r>
              <a:rPr lang="en-GB" dirty="0" smtClean="0"/>
              <a:t> is a man led by his passions, just as Romeo and </a:t>
            </a:r>
            <a:r>
              <a:rPr lang="en-GB" dirty="0" err="1" smtClean="0"/>
              <a:t>Tybalt</a:t>
            </a:r>
            <a:r>
              <a:rPr lang="en-GB" dirty="0" smtClean="0"/>
              <a:t> are but he is free of social pressures and arguably the cleverest character. His long speech displays the quickness of his mind, he mocks other characters and in doing so, exposes truths about them. </a:t>
            </a:r>
            <a:r>
              <a:rPr lang="en-GB" dirty="0" err="1" smtClean="0"/>
              <a:t>Mercutio</a:t>
            </a:r>
            <a:r>
              <a:rPr lang="en-GB" dirty="0" smtClean="0"/>
              <a:t> offers a darker interpretation of the play – by mocking dreams he is also mocking ideals and presents a nihilistic vision of the world – perhaps a world where love is not real. He offers an alternative reality through his famous “Queen </a:t>
            </a:r>
            <a:r>
              <a:rPr lang="en-GB" dirty="0" err="1" smtClean="0"/>
              <a:t>Mab</a:t>
            </a:r>
            <a:r>
              <a:rPr lang="en-GB" dirty="0" smtClean="0"/>
              <a:t>” speech. </a:t>
            </a:r>
            <a:endParaRPr lang="en-GB"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GB"/>
              <a:t>Hope?</a:t>
            </a:r>
          </a:p>
        </p:txBody>
      </p:sp>
      <p:sp>
        <p:nvSpPr>
          <p:cNvPr id="67587" name="Rectangle 3"/>
          <p:cNvSpPr>
            <a:spLocks noGrp="1" noChangeArrowheads="1"/>
          </p:cNvSpPr>
          <p:nvPr>
            <p:ph type="body" idx="1"/>
          </p:nvPr>
        </p:nvSpPr>
        <p:spPr/>
        <p:txBody>
          <a:bodyPr/>
          <a:lstStyle/>
          <a:p>
            <a:pPr>
              <a:lnSpc>
                <a:spcPct val="80000"/>
              </a:lnSpc>
            </a:pPr>
            <a:r>
              <a:rPr lang="en-US" sz="2800"/>
              <a:t>She flees to the Friar as a source of aid and counsel</a:t>
            </a:r>
          </a:p>
          <a:p>
            <a:pPr>
              <a:lnSpc>
                <a:spcPct val="80000"/>
              </a:lnSpc>
            </a:pPr>
            <a:r>
              <a:rPr lang="en-US" sz="2800"/>
              <a:t>Her isolation is nearly complete, and yet she is calm and resolute, as she determines to die rather than enter into a bigamous marriage with Paris: </a:t>
            </a:r>
            <a:r>
              <a:rPr lang="en-US" sz="2800" i="1"/>
              <a:t>“If all else fail, myself have power to die.”</a:t>
            </a:r>
            <a:r>
              <a:rPr lang="en-US" sz="2800"/>
              <a:t> </a:t>
            </a:r>
            <a:endParaRPr lang="en-GB" sz="2800"/>
          </a:p>
          <a:p>
            <a:pPr>
              <a:lnSpc>
                <a:spcPct val="80000"/>
              </a:lnSpc>
            </a:pPr>
            <a:r>
              <a:rPr lang="en-GB" sz="2800"/>
              <a:t>Like Romeo, she realises that choosing to live, or not live, can represent the only means of asserting authority over the self</a:t>
            </a:r>
          </a:p>
          <a:p>
            <a:pPr>
              <a:lnSpc>
                <a:spcPct val="80000"/>
              </a:lnSpc>
            </a:pPr>
            <a:r>
              <a:rPr lang="en-GB" sz="2800"/>
              <a:t>She has defied her father, but knows she stands little chance of success in this male-dominated world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75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75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75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75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autoUpdateAnimBg="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GB" smtClean="0"/>
              <a:t>Romeo &amp; Juliet</a:t>
            </a:r>
            <a:endParaRPr lang="en-US" smtClean="0"/>
          </a:p>
        </p:txBody>
      </p:sp>
      <p:sp>
        <p:nvSpPr>
          <p:cNvPr id="3075" name="Rectangle 3"/>
          <p:cNvSpPr>
            <a:spLocks noGrp="1" noChangeArrowheads="1"/>
          </p:cNvSpPr>
          <p:nvPr>
            <p:ph type="subTitle" idx="1"/>
          </p:nvPr>
        </p:nvSpPr>
        <p:spPr/>
        <p:txBody>
          <a:bodyPr/>
          <a:lstStyle/>
          <a:p>
            <a:pPr eaLnBrk="1" hangingPunct="1"/>
            <a:r>
              <a:rPr lang="en-GB" smtClean="0"/>
              <a:t>Act 4</a:t>
            </a:r>
            <a:endParaRPr lang="en-US" smtClean="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Today’s lesson	</a:t>
            </a:r>
            <a:endParaRPr lang="en-GB" dirty="0"/>
          </a:p>
        </p:txBody>
      </p:sp>
      <p:sp>
        <p:nvSpPr>
          <p:cNvPr id="3" name="Content Placeholder 2"/>
          <p:cNvSpPr>
            <a:spLocks noGrp="1"/>
          </p:cNvSpPr>
          <p:nvPr>
            <p:ph sz="quarter" idx="1"/>
          </p:nvPr>
        </p:nvSpPr>
        <p:spPr>
          <a:ln>
            <a:solidFill>
              <a:schemeClr val="accent1"/>
            </a:solidFill>
          </a:ln>
        </p:spPr>
        <p:txBody>
          <a:bodyPr>
            <a:normAutofit fontScale="92500" lnSpcReduction="10000"/>
          </a:bodyPr>
          <a:lstStyle/>
          <a:p>
            <a:r>
              <a:rPr lang="en-GB" dirty="0" smtClean="0"/>
              <a:t>Folio signatures</a:t>
            </a:r>
          </a:p>
          <a:p>
            <a:r>
              <a:rPr lang="en-GB" dirty="0" smtClean="0"/>
              <a:t>Homework – complete reading R&amp;J</a:t>
            </a:r>
          </a:p>
          <a:p>
            <a:r>
              <a:rPr lang="en-GB" dirty="0" smtClean="0"/>
              <a:t>Analysis – to be completed this week</a:t>
            </a:r>
          </a:p>
          <a:p>
            <a:endParaRPr lang="en-GB" dirty="0" smtClean="0"/>
          </a:p>
          <a:p>
            <a:endParaRPr lang="en-GB" dirty="0" smtClean="0"/>
          </a:p>
          <a:p>
            <a:r>
              <a:rPr lang="en-GB" dirty="0" smtClean="0"/>
              <a:t>The following to hand in their completed folios by the end of today WITHOUT FAIL</a:t>
            </a:r>
          </a:p>
          <a:p>
            <a:endParaRPr lang="en-GB" dirty="0" smtClean="0"/>
          </a:p>
          <a:p>
            <a:r>
              <a:rPr lang="en-GB" dirty="0" smtClean="0"/>
              <a:t>James</a:t>
            </a:r>
          </a:p>
          <a:p>
            <a:r>
              <a:rPr lang="en-GB" dirty="0" smtClean="0"/>
              <a:t>Josh</a:t>
            </a:r>
          </a:p>
          <a:p>
            <a:r>
              <a:rPr lang="en-GB" dirty="0" smtClean="0"/>
              <a:t>Sophie MacGill</a:t>
            </a:r>
          </a:p>
          <a:p>
            <a:r>
              <a:rPr lang="en-GB" dirty="0" smtClean="0"/>
              <a:t>Lauren</a:t>
            </a:r>
          </a:p>
          <a:p>
            <a:r>
              <a:rPr lang="en-GB" dirty="0" smtClean="0"/>
              <a:t>Lisa </a:t>
            </a:r>
          </a:p>
          <a:p>
            <a:endParaRPr lang="en-GB" dirty="0"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dirty="0" smtClean="0"/>
              <a:t>Act IV, Scene </a:t>
            </a:r>
            <a:r>
              <a:rPr lang="en-GB" dirty="0" err="1" smtClean="0"/>
              <a:t>i</a:t>
            </a:r>
            <a:r>
              <a:rPr lang="en-GB" dirty="0" smtClean="0"/>
              <a:t> - Summary</a:t>
            </a:r>
            <a:endParaRPr lang="en-US" dirty="0" smtClean="0"/>
          </a:p>
        </p:txBody>
      </p:sp>
      <p:sp>
        <p:nvSpPr>
          <p:cNvPr id="4099" name="Rectangle 3"/>
          <p:cNvSpPr>
            <a:spLocks noGrp="1" noChangeArrowheads="1"/>
          </p:cNvSpPr>
          <p:nvPr>
            <p:ph type="body" idx="1"/>
          </p:nvPr>
        </p:nvSpPr>
        <p:spPr>
          <a:xfrm>
            <a:off x="467544" y="1916832"/>
            <a:ext cx="7626350" cy="4536504"/>
          </a:xfrm>
        </p:spPr>
        <p:txBody>
          <a:bodyPr>
            <a:normAutofit fontScale="92500" lnSpcReduction="20000"/>
          </a:bodyPr>
          <a:lstStyle/>
          <a:p>
            <a:pPr eaLnBrk="1" hangingPunct="1">
              <a:lnSpc>
                <a:spcPct val="80000"/>
              </a:lnSpc>
            </a:pPr>
            <a:r>
              <a:rPr lang="en-GB" sz="2800" dirty="0" smtClean="0"/>
              <a:t>Paris tells the Friar of the wedding (in two days)</a:t>
            </a:r>
          </a:p>
          <a:p>
            <a:pPr eaLnBrk="1" hangingPunct="1">
              <a:lnSpc>
                <a:spcPct val="80000"/>
              </a:lnSpc>
            </a:pPr>
            <a:r>
              <a:rPr lang="en-GB" sz="2800" dirty="0" smtClean="0"/>
              <a:t>Friar is shocked at haste - it </a:t>
            </a:r>
            <a:r>
              <a:rPr lang="en-GB" sz="2800" i="1" dirty="0" smtClean="0"/>
              <a:t>‘should be slowed’</a:t>
            </a:r>
          </a:p>
          <a:p>
            <a:pPr eaLnBrk="1" hangingPunct="1">
              <a:lnSpc>
                <a:spcPct val="80000"/>
              </a:lnSpc>
            </a:pPr>
            <a:r>
              <a:rPr lang="en-GB" sz="2800" dirty="0" smtClean="0"/>
              <a:t>Juliet cool towards Paris, cleverly sidesteps his compliments; Paris is affectionate towards her</a:t>
            </a:r>
          </a:p>
          <a:p>
            <a:pPr eaLnBrk="1" hangingPunct="1">
              <a:lnSpc>
                <a:spcPct val="80000"/>
              </a:lnSpc>
            </a:pPr>
            <a:r>
              <a:rPr lang="en-GB" sz="2800" dirty="0" smtClean="0"/>
              <a:t>Paris leaves and Juliet threatens to take </a:t>
            </a:r>
            <a:r>
              <a:rPr lang="en-GB" sz="2800" i="1" dirty="0" smtClean="0"/>
              <a:t>‘this bloody knife’</a:t>
            </a:r>
            <a:r>
              <a:rPr lang="en-GB" sz="2800" dirty="0" smtClean="0"/>
              <a:t> and kill herself if no help given</a:t>
            </a:r>
          </a:p>
          <a:p>
            <a:pPr eaLnBrk="1" hangingPunct="1">
              <a:lnSpc>
                <a:spcPct val="80000"/>
              </a:lnSpc>
            </a:pPr>
            <a:r>
              <a:rPr lang="en-GB" sz="2800" dirty="0" smtClean="0"/>
              <a:t>The Friar offers Juliet a sleeping potion</a:t>
            </a:r>
            <a:r>
              <a:rPr lang="en-GB" sz="2800" b="1" dirty="0" smtClean="0"/>
              <a:t> </a:t>
            </a:r>
            <a:r>
              <a:rPr lang="en-GB" sz="2800" dirty="0" smtClean="0"/>
              <a:t>which will induce a coma-like state for 42 hours</a:t>
            </a:r>
          </a:p>
          <a:p>
            <a:pPr eaLnBrk="1" hangingPunct="1">
              <a:lnSpc>
                <a:spcPct val="80000"/>
              </a:lnSpc>
            </a:pPr>
            <a:r>
              <a:rPr lang="en-GB" sz="2800" dirty="0" smtClean="0"/>
              <a:t>She will lie alone in her chamber (on </a:t>
            </a:r>
            <a:r>
              <a:rPr lang="en-GB" sz="2800" i="1" dirty="0" smtClean="0"/>
              <a:t>Wed</a:t>
            </a:r>
            <a:r>
              <a:rPr lang="en-GB" sz="2800" dirty="0" smtClean="0"/>
              <a:t> night)</a:t>
            </a:r>
          </a:p>
          <a:p>
            <a:pPr eaLnBrk="1" hangingPunct="1">
              <a:lnSpc>
                <a:spcPct val="80000"/>
              </a:lnSpc>
            </a:pPr>
            <a:r>
              <a:rPr lang="en-GB" sz="2800" dirty="0" smtClean="0"/>
              <a:t>Everyone will believe she is dead, and Romeo will be sent for and they will escape to Mantua</a:t>
            </a:r>
          </a:p>
          <a:p>
            <a:pPr eaLnBrk="1" hangingPunct="1">
              <a:lnSpc>
                <a:spcPct val="80000"/>
              </a:lnSpc>
            </a:pPr>
            <a:r>
              <a:rPr lang="en-GB" sz="2800" dirty="0" smtClean="0"/>
              <a:t>Juliet agrees instantly</a:t>
            </a:r>
          </a:p>
          <a:p>
            <a:pPr eaLnBrk="1" hangingPunct="1">
              <a:lnSpc>
                <a:spcPct val="80000"/>
              </a:lnSpc>
            </a:pPr>
            <a:endParaRPr lang="en-GB" sz="2800" dirty="0" smtClean="0"/>
          </a:p>
          <a:p>
            <a:pPr eaLnBrk="1" hangingPunct="1">
              <a:lnSpc>
                <a:spcPct val="80000"/>
              </a:lnSpc>
            </a:pPr>
            <a:endParaRPr lang="en-GB" sz="2400" dirty="0" smtClean="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GB" dirty="0" smtClean="0"/>
              <a:t>Tension</a:t>
            </a:r>
          </a:p>
        </p:txBody>
      </p:sp>
      <p:sp>
        <p:nvSpPr>
          <p:cNvPr id="5123" name="Rectangle 3"/>
          <p:cNvSpPr>
            <a:spLocks noGrp="1" noChangeArrowheads="1"/>
          </p:cNvSpPr>
          <p:nvPr>
            <p:ph type="body" idx="1"/>
          </p:nvPr>
        </p:nvSpPr>
        <p:spPr/>
        <p:txBody>
          <a:bodyPr/>
          <a:lstStyle/>
          <a:p>
            <a:pPr eaLnBrk="1" hangingPunct="1">
              <a:lnSpc>
                <a:spcPct val="90000"/>
              </a:lnSpc>
            </a:pPr>
            <a:r>
              <a:rPr lang="en-GB" sz="2800" dirty="0" smtClean="0"/>
              <a:t>The dramatic tension in the scene is created through the meeting of Paris and Juliet</a:t>
            </a:r>
          </a:p>
          <a:p>
            <a:pPr eaLnBrk="1" hangingPunct="1">
              <a:lnSpc>
                <a:spcPct val="90000"/>
              </a:lnSpc>
            </a:pPr>
            <a:r>
              <a:rPr lang="en-GB" sz="2800" dirty="0" smtClean="0"/>
              <a:t>Juliet and Paris engage in rigid, formal talk</a:t>
            </a:r>
          </a:p>
          <a:p>
            <a:pPr eaLnBrk="1" hangingPunct="1">
              <a:lnSpc>
                <a:spcPct val="90000"/>
              </a:lnSpc>
            </a:pPr>
            <a:r>
              <a:rPr lang="en-GB" sz="2800" dirty="0" smtClean="0"/>
              <a:t>Paris tries to engage Juliet but she is quick to respond and curt in manner</a:t>
            </a:r>
          </a:p>
          <a:p>
            <a:pPr eaLnBrk="1" hangingPunct="1">
              <a:lnSpc>
                <a:spcPct val="90000"/>
              </a:lnSpc>
            </a:pPr>
            <a:r>
              <a:rPr lang="en-GB" sz="2800" dirty="0" smtClean="0"/>
              <a:t>He is courteous suitor, while Juliet proves her nimble mind as she evades Paris’s questions and compliments</a:t>
            </a:r>
          </a:p>
          <a:p>
            <a:pPr eaLnBrk="1" hangingPunct="1">
              <a:lnSpc>
                <a:spcPct val="90000"/>
              </a:lnSpc>
            </a:pPr>
            <a:endParaRPr lang="en-GB" sz="2800" dirty="0"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dirty="0" smtClean="0"/>
              <a:t>Juliet’s Strength</a:t>
            </a:r>
          </a:p>
        </p:txBody>
      </p:sp>
      <p:sp>
        <p:nvSpPr>
          <p:cNvPr id="6147" name="Rectangle 3"/>
          <p:cNvSpPr>
            <a:spLocks noGrp="1" noChangeArrowheads="1"/>
          </p:cNvSpPr>
          <p:nvPr>
            <p:ph type="body" idx="1"/>
          </p:nvPr>
        </p:nvSpPr>
        <p:spPr>
          <a:xfrm>
            <a:off x="251520" y="1916113"/>
            <a:ext cx="8854380" cy="4393207"/>
          </a:xfrm>
        </p:spPr>
        <p:txBody>
          <a:bodyPr>
            <a:normAutofit fontScale="92500" lnSpcReduction="10000"/>
          </a:bodyPr>
          <a:lstStyle/>
          <a:p>
            <a:pPr eaLnBrk="1" hangingPunct="1">
              <a:lnSpc>
                <a:spcPct val="80000"/>
              </a:lnSpc>
            </a:pPr>
            <a:r>
              <a:rPr lang="en-GB" sz="2800" dirty="0" smtClean="0"/>
              <a:t>She is surprised to find Paris at the Friar’s yet she presents herself as composed and confident</a:t>
            </a:r>
          </a:p>
          <a:p>
            <a:pPr eaLnBrk="1" hangingPunct="1">
              <a:lnSpc>
                <a:spcPct val="80000"/>
              </a:lnSpc>
            </a:pPr>
            <a:r>
              <a:rPr lang="en-GB" sz="2800" dirty="0" smtClean="0"/>
              <a:t>She describes the horrors she is prepared to face rather than marry Paris highlighting her bravery and the depth of her love for Romeo</a:t>
            </a:r>
          </a:p>
          <a:p>
            <a:pPr eaLnBrk="1" hangingPunct="1">
              <a:lnSpc>
                <a:spcPct val="80000"/>
              </a:lnSpc>
            </a:pPr>
            <a:r>
              <a:rPr lang="en-GB" sz="2800" dirty="0" smtClean="0"/>
              <a:t>Juliet is prepared to take her life rather than be without Romeo</a:t>
            </a:r>
          </a:p>
          <a:p>
            <a:pPr eaLnBrk="1" hangingPunct="1">
              <a:lnSpc>
                <a:spcPct val="80000"/>
              </a:lnSpc>
            </a:pPr>
            <a:r>
              <a:rPr lang="en-GB" sz="2800" dirty="0" smtClean="0"/>
              <a:t>The Friar states that if she has ‘</a:t>
            </a:r>
            <a:r>
              <a:rPr lang="en-GB" sz="2800" i="1" dirty="0" smtClean="0"/>
              <a:t>the strength of will’</a:t>
            </a:r>
            <a:r>
              <a:rPr lang="en-GB" sz="2800" dirty="0" smtClean="0"/>
              <a:t> to kill herself, then she will have the courage to take the potion</a:t>
            </a:r>
          </a:p>
          <a:p>
            <a:pPr eaLnBrk="1" hangingPunct="1">
              <a:lnSpc>
                <a:spcPct val="80000"/>
              </a:lnSpc>
            </a:pPr>
            <a:r>
              <a:rPr lang="en-GB" sz="2800" dirty="0" smtClean="0"/>
              <a:t>She makes this decision quickly suggesting her determination and resolution to try anything to be with Romeo</a:t>
            </a:r>
          </a:p>
          <a:p>
            <a:pPr eaLnBrk="1" hangingPunct="1">
              <a:lnSpc>
                <a:spcPct val="80000"/>
              </a:lnSpc>
            </a:pPr>
            <a:endParaRPr lang="en-GB" sz="2800" dirty="0" smtClean="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smtClean="0"/>
              <a:t>Structure</a:t>
            </a:r>
          </a:p>
        </p:txBody>
      </p:sp>
      <p:sp>
        <p:nvSpPr>
          <p:cNvPr id="7171" name="Rectangle 3"/>
          <p:cNvSpPr>
            <a:spLocks noGrp="1" noChangeArrowheads="1"/>
          </p:cNvSpPr>
          <p:nvPr>
            <p:ph type="body" idx="1"/>
          </p:nvPr>
        </p:nvSpPr>
        <p:spPr/>
        <p:txBody>
          <a:bodyPr/>
          <a:lstStyle/>
          <a:p>
            <a:pPr eaLnBrk="1" hangingPunct="1"/>
            <a:r>
              <a:rPr lang="en-GB" smtClean="0"/>
              <a:t>This scene is defining moment in the structure of the play</a:t>
            </a:r>
          </a:p>
          <a:p>
            <a:pPr eaLnBrk="1" hangingPunct="1"/>
            <a:r>
              <a:rPr lang="en-GB" smtClean="0"/>
              <a:t>In this scene, Juliet’s decision to accept the Friar’s potion demonstrates her</a:t>
            </a:r>
          </a:p>
          <a:p>
            <a:pPr lvl="1" eaLnBrk="1" hangingPunct="1"/>
            <a:r>
              <a:rPr lang="en-GB" smtClean="0"/>
              <a:t> commitment to defying her father’s rule</a:t>
            </a:r>
          </a:p>
          <a:p>
            <a:pPr lvl="1" eaLnBrk="1" hangingPunct="1"/>
            <a:r>
              <a:rPr lang="en-GB" smtClean="0"/>
              <a:t>asserting her independence</a:t>
            </a:r>
          </a:p>
          <a:p>
            <a:pPr lvl="1" eaLnBrk="1" hangingPunct="1"/>
            <a:r>
              <a:rPr lang="en-GB" smtClean="0"/>
              <a:t>accepting her resolution to die in order to be with Romeo</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smtClean="0"/>
              <a:t>Romeo and Juliet - Parallel</a:t>
            </a:r>
          </a:p>
        </p:txBody>
      </p:sp>
      <p:sp>
        <p:nvSpPr>
          <p:cNvPr id="8195" name="Rectangle 3"/>
          <p:cNvSpPr>
            <a:spLocks noGrp="1" noChangeArrowheads="1"/>
          </p:cNvSpPr>
          <p:nvPr>
            <p:ph type="body" idx="1"/>
          </p:nvPr>
        </p:nvSpPr>
        <p:spPr/>
        <p:txBody>
          <a:bodyPr/>
          <a:lstStyle/>
          <a:p>
            <a:pPr eaLnBrk="1" hangingPunct="1"/>
            <a:r>
              <a:rPr lang="en-GB" sz="2800" smtClean="0"/>
              <a:t>Juliet’s conversation with the Friar parallels Act III, Scene 3 with Romeo when he threatens to kill himself</a:t>
            </a:r>
          </a:p>
          <a:p>
            <a:pPr eaLnBrk="1" hangingPunct="1"/>
            <a:r>
              <a:rPr lang="en-GB" sz="2800" smtClean="0"/>
              <a:t>Juliet, like Romeo, now believes that only death can offer a solution to her dilemma: </a:t>
            </a:r>
            <a:r>
              <a:rPr lang="en-GB" sz="2800" i="1" smtClean="0"/>
              <a:t>“Be not so long to speak. I long to die / If what thou speak’st speak not of remedy.”</a:t>
            </a:r>
          </a:p>
          <a:p>
            <a:pPr eaLnBrk="1" hangingPunct="1"/>
            <a:r>
              <a:rPr lang="en-GB" sz="2800" smtClean="0"/>
              <a:t>As always, Rome and Juliet mirror each other’s actions</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smtClean="0"/>
              <a:t>Friar and Fate</a:t>
            </a:r>
          </a:p>
        </p:txBody>
      </p:sp>
      <p:sp>
        <p:nvSpPr>
          <p:cNvPr id="9219" name="Rectangle 3"/>
          <p:cNvSpPr>
            <a:spLocks noGrp="1" noChangeArrowheads="1"/>
          </p:cNvSpPr>
          <p:nvPr>
            <p:ph type="body" idx="1"/>
          </p:nvPr>
        </p:nvSpPr>
        <p:spPr/>
        <p:txBody>
          <a:bodyPr/>
          <a:lstStyle/>
          <a:p>
            <a:pPr eaLnBrk="1" hangingPunct="1"/>
            <a:r>
              <a:rPr lang="en-GB" sz="2800" smtClean="0"/>
              <a:t>The Friar uses his knowledge of flowers and herbs when thinking of the potion</a:t>
            </a:r>
          </a:p>
          <a:p>
            <a:pPr eaLnBrk="1" hangingPunct="1"/>
            <a:r>
              <a:rPr lang="en-GB" sz="2800" smtClean="0"/>
              <a:t>In Act II, scene iii, the Friar described the dual qualities of plants that are capable of healing yet have the power to act as a poison</a:t>
            </a:r>
          </a:p>
          <a:p>
            <a:pPr eaLnBrk="1" hangingPunct="1"/>
            <a:r>
              <a:rPr lang="en-GB" sz="2800" smtClean="0"/>
              <a:t>The Friar’s plan offers hope for Juliet, but due to the influence of fate, becomes the vehicle of the tragedy</a:t>
            </a:r>
          </a:p>
          <a:p>
            <a:pPr eaLnBrk="1" hangingPunct="1"/>
            <a:endParaRPr lang="en-GB" sz="2800" smtClean="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smtClean="0"/>
              <a:t>At the end of this scene:</a:t>
            </a:r>
          </a:p>
        </p:txBody>
      </p:sp>
      <p:sp>
        <p:nvSpPr>
          <p:cNvPr id="10243" name="Rectangle 3"/>
          <p:cNvSpPr>
            <a:spLocks noGrp="1" noChangeArrowheads="1"/>
          </p:cNvSpPr>
          <p:nvPr>
            <p:ph type="body" idx="1"/>
          </p:nvPr>
        </p:nvSpPr>
        <p:spPr/>
        <p:txBody>
          <a:bodyPr/>
          <a:lstStyle/>
          <a:p>
            <a:pPr eaLnBrk="1" hangingPunct="1"/>
            <a:r>
              <a:rPr lang="en-GB" smtClean="0"/>
              <a:t>Juliet has found an ally</a:t>
            </a:r>
          </a:p>
          <a:p>
            <a:pPr eaLnBrk="1" hangingPunct="1"/>
            <a:r>
              <a:rPr lang="en-GB" smtClean="0"/>
              <a:t>The Friar has proven himself to be wily, scheming and inventive in aiding Romeo and Juliet</a:t>
            </a:r>
          </a:p>
          <a:p>
            <a:pPr eaLnBrk="1" hangingPunct="1"/>
            <a:r>
              <a:rPr lang="en-GB" smtClean="0"/>
              <a:t>BUT can he be trusted?</a:t>
            </a:r>
          </a:p>
          <a:p>
            <a:pPr eaLnBrk="1" hangingPunct="1"/>
            <a:r>
              <a:rPr lang="en-GB" smtClean="0"/>
              <a:t>Paris appears to be genuinely interested in Juliet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1326</TotalTime>
  <Words>11552</Words>
  <Application>Microsoft Office PowerPoint</Application>
  <PresentationFormat>On-screen Show (4:3)</PresentationFormat>
  <Paragraphs>788</Paragraphs>
  <Slides>140</Slides>
  <Notes>0</Notes>
  <HiddenSlides>0</HiddenSlides>
  <MMClips>0</MMClips>
  <ScaleCrop>false</ScaleCrop>
  <HeadingPairs>
    <vt:vector size="4" baseType="variant">
      <vt:variant>
        <vt:lpstr>Theme</vt:lpstr>
      </vt:variant>
      <vt:variant>
        <vt:i4>1</vt:i4>
      </vt:variant>
      <vt:variant>
        <vt:lpstr>Slide Titles</vt:lpstr>
      </vt:variant>
      <vt:variant>
        <vt:i4>140</vt:i4>
      </vt:variant>
    </vt:vector>
  </HeadingPairs>
  <TitlesOfParts>
    <vt:vector size="141" baseType="lpstr">
      <vt:lpstr>Oriel</vt:lpstr>
      <vt:lpstr>Romeo &amp; Juliet </vt:lpstr>
      <vt:lpstr>Introduction </vt:lpstr>
      <vt:lpstr>Setting </vt:lpstr>
      <vt:lpstr>Courtly love  </vt:lpstr>
      <vt:lpstr>The prologue  </vt:lpstr>
      <vt:lpstr>Discussion Questions</vt:lpstr>
      <vt:lpstr>Act 1</vt:lpstr>
      <vt:lpstr>Act 1</vt:lpstr>
      <vt:lpstr>Act 1</vt:lpstr>
      <vt:lpstr>Act 1 </vt:lpstr>
      <vt:lpstr>Elements of humour </vt:lpstr>
      <vt:lpstr>Homework </vt:lpstr>
      <vt:lpstr>Slide 13</vt:lpstr>
      <vt:lpstr>Helpful Sites </vt:lpstr>
      <vt:lpstr>Today’s Lesson </vt:lpstr>
      <vt:lpstr>Act 2 - Prologue</vt:lpstr>
      <vt:lpstr>Act II, Scene i - Summary</vt:lpstr>
      <vt:lpstr>Romeo and Isolation</vt:lpstr>
      <vt:lpstr>Mercutio and Love</vt:lpstr>
      <vt:lpstr>Act II, Scene ii - Summary</vt:lpstr>
      <vt:lpstr>Light Imagery</vt:lpstr>
      <vt:lpstr>Light and Dark interplay </vt:lpstr>
      <vt:lpstr>Light and dark in act 2 </vt:lpstr>
      <vt:lpstr>Love and purity</vt:lpstr>
      <vt:lpstr>Darkness</vt:lpstr>
      <vt:lpstr>Romeo</vt:lpstr>
      <vt:lpstr>Juliet</vt:lpstr>
      <vt:lpstr>Marriage</vt:lpstr>
      <vt:lpstr>Tension</vt:lpstr>
      <vt:lpstr>Fate</vt:lpstr>
      <vt:lpstr>Society</vt:lpstr>
      <vt:lpstr>Act II, Scene iii - Summary</vt:lpstr>
      <vt:lpstr>Conflict between Good and Evil</vt:lpstr>
      <vt:lpstr>Friar and Romeo</vt:lpstr>
      <vt:lpstr>Love</vt:lpstr>
      <vt:lpstr>Romeo’s Flaw</vt:lpstr>
      <vt:lpstr>Act II, Scene iv - Summary</vt:lpstr>
      <vt:lpstr>Romeo Development</vt:lpstr>
      <vt:lpstr>Tybalt’s Threat</vt:lpstr>
      <vt:lpstr>The Nurse</vt:lpstr>
      <vt:lpstr>Tension</vt:lpstr>
      <vt:lpstr>Act II, Scene v - Summary</vt:lpstr>
      <vt:lpstr>Time and Tension</vt:lpstr>
      <vt:lpstr>Juliet’s Development</vt:lpstr>
      <vt:lpstr>The plan</vt:lpstr>
      <vt:lpstr>Act II, Scene vi - Summary</vt:lpstr>
      <vt:lpstr>Power of Love</vt:lpstr>
      <vt:lpstr>Foreshadowing and Fate</vt:lpstr>
      <vt:lpstr>At the end of Act 2</vt:lpstr>
      <vt:lpstr>Writing task</vt:lpstr>
      <vt:lpstr>Romeo and Juliet</vt:lpstr>
      <vt:lpstr>Act III, Scene I - Summary</vt:lpstr>
      <vt:lpstr>Act III, Scene i - Summary</vt:lpstr>
      <vt:lpstr>Setting and Mood</vt:lpstr>
      <vt:lpstr>Romeo’s Refusal to Fight</vt:lpstr>
      <vt:lpstr>Romeo and Conflict</vt:lpstr>
      <vt:lpstr>Mercutio</vt:lpstr>
      <vt:lpstr>Fate</vt:lpstr>
      <vt:lpstr>Conflict</vt:lpstr>
      <vt:lpstr>Banishment and Fate</vt:lpstr>
      <vt:lpstr>The future?</vt:lpstr>
      <vt:lpstr>Act III, Scene ii - Summary</vt:lpstr>
      <vt:lpstr>Tension and Mood</vt:lpstr>
      <vt:lpstr>Dark Imagery</vt:lpstr>
      <vt:lpstr>Light Imagery</vt:lpstr>
      <vt:lpstr>Fate</vt:lpstr>
      <vt:lpstr>Love/ Death</vt:lpstr>
      <vt:lpstr>Juliet and Loyalty</vt:lpstr>
      <vt:lpstr>Juliet and Nurse</vt:lpstr>
      <vt:lpstr>Conflict</vt:lpstr>
      <vt:lpstr>Act III, Scene iii - Summary</vt:lpstr>
      <vt:lpstr>Structure</vt:lpstr>
      <vt:lpstr>Romeo - Impusive</vt:lpstr>
      <vt:lpstr>Fate</vt:lpstr>
      <vt:lpstr>Youth and Age</vt:lpstr>
      <vt:lpstr>Act III, Scene iv - Summary</vt:lpstr>
      <vt:lpstr>Fate/ Tension</vt:lpstr>
      <vt:lpstr>Lord Capulet</vt:lpstr>
      <vt:lpstr>Marriage</vt:lpstr>
      <vt:lpstr>Act III, Scene v - Summary</vt:lpstr>
      <vt:lpstr>Act III, Scene v - Summary</vt:lpstr>
      <vt:lpstr>Light/Dark</vt:lpstr>
      <vt:lpstr>Fate and Foreshadowing</vt:lpstr>
      <vt:lpstr>Lady Capulet and the Feud</vt:lpstr>
      <vt:lpstr>Capulet</vt:lpstr>
      <vt:lpstr>Parental Love</vt:lpstr>
      <vt:lpstr>Juliet’s Strength</vt:lpstr>
      <vt:lpstr>The Nurse and Juliet</vt:lpstr>
      <vt:lpstr>Juliet Abandoned</vt:lpstr>
      <vt:lpstr>Hope?</vt:lpstr>
      <vt:lpstr>Romeo &amp; Juliet</vt:lpstr>
      <vt:lpstr>Today’s lesson </vt:lpstr>
      <vt:lpstr>Act IV, Scene i - Summary</vt:lpstr>
      <vt:lpstr>Tension</vt:lpstr>
      <vt:lpstr>Juliet’s Strength</vt:lpstr>
      <vt:lpstr>Structure</vt:lpstr>
      <vt:lpstr>Romeo and Juliet - Parallel</vt:lpstr>
      <vt:lpstr>Friar and Fate</vt:lpstr>
      <vt:lpstr>At the end of this scene:</vt:lpstr>
      <vt:lpstr>Act IV, Scene ii - Summary</vt:lpstr>
      <vt:lpstr>Fate</vt:lpstr>
      <vt:lpstr>Juliet - Duplicitous</vt:lpstr>
      <vt:lpstr>Lord Capulet</vt:lpstr>
      <vt:lpstr>Act IV, Scene iii - Summary</vt:lpstr>
      <vt:lpstr>Juliet – Independence</vt:lpstr>
      <vt:lpstr>Juliet - Strength</vt:lpstr>
      <vt:lpstr>Foreshadowing</vt:lpstr>
      <vt:lpstr>Act IV, Scene iv - Summary</vt:lpstr>
      <vt:lpstr>Mood</vt:lpstr>
      <vt:lpstr>Act IV, Scene v - Summary</vt:lpstr>
      <vt:lpstr>Mood</vt:lpstr>
      <vt:lpstr>The parents</vt:lpstr>
      <vt:lpstr>At the end of Act IV</vt:lpstr>
      <vt:lpstr>Romeo and Juliet</vt:lpstr>
      <vt:lpstr>Act V, Scene I - Summary</vt:lpstr>
      <vt:lpstr>Techniques:</vt:lpstr>
      <vt:lpstr>Fate</vt:lpstr>
      <vt:lpstr>Romeo and Development</vt:lpstr>
      <vt:lpstr>Death and Macabre</vt:lpstr>
      <vt:lpstr>Impetuous Behaviour</vt:lpstr>
      <vt:lpstr>Tragedy – Romeo’s Decision</vt:lpstr>
      <vt:lpstr>At the end of this scene</vt:lpstr>
      <vt:lpstr>Act V, Scene ii - Summary</vt:lpstr>
      <vt:lpstr>Fate</vt:lpstr>
      <vt:lpstr>Act V, Scene iii - Summary</vt:lpstr>
      <vt:lpstr>Act V, Scene iii - Summary</vt:lpstr>
      <vt:lpstr>Romeo and Aggression</vt:lpstr>
      <vt:lpstr>Fate</vt:lpstr>
      <vt:lpstr>Romeo’s Kindness</vt:lpstr>
      <vt:lpstr>Light/ Dark</vt:lpstr>
      <vt:lpstr>Dramatic Tension and Irony</vt:lpstr>
      <vt:lpstr>The Friar</vt:lpstr>
      <vt:lpstr>Juliet</vt:lpstr>
      <vt:lpstr>Love</vt:lpstr>
      <vt:lpstr>Blame</vt:lpstr>
      <vt:lpstr>Positive Resolution</vt:lpstr>
      <vt:lpstr>Negative Resolution</vt:lpstr>
      <vt:lpstr>Today’s Lesson </vt:lpstr>
      <vt:lpstr>Essay question  </vt:lpstr>
      <vt:lpstr>SQA example</vt:lpstr>
    </vt:vector>
  </TitlesOfParts>
  <Company>Your Organization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Romeo &amp; Juliet </dc:title>
  <dc:creator>Your User Name</dc:creator>
  <cp:lastModifiedBy>Your User Name</cp:lastModifiedBy>
  <cp:revision>15</cp:revision>
  <dcterms:created xsi:type="dcterms:W3CDTF">2012-02-29T16:12:41Z</dcterms:created>
  <dcterms:modified xsi:type="dcterms:W3CDTF">2012-04-24T12:54:25Z</dcterms:modified>
</cp:coreProperties>
</file>